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9" r:id="rId4"/>
  </p:sldIdLst>
  <p:sldSz cx="30275213" cy="42803763"/>
  <p:notesSz cx="6858000" cy="9144000"/>
  <p:defaultTextStyle>
    <a:defPPr>
      <a:defRPr lang="zh-TW"/>
    </a:defPPr>
    <a:lvl1pPr marL="0" algn="l" defTabSz="3507676" rtl="0" eaLnBrk="1" latinLnBrk="0" hangingPunct="1">
      <a:defRPr sz="6905" kern="1200">
        <a:solidFill>
          <a:schemeClr val="tx1"/>
        </a:solidFill>
        <a:latin typeface="+mn-lt"/>
        <a:ea typeface="+mn-ea"/>
        <a:cs typeface="+mn-cs"/>
      </a:defRPr>
    </a:lvl1pPr>
    <a:lvl2pPr marL="1753837" algn="l" defTabSz="3507676" rtl="0" eaLnBrk="1" latinLnBrk="0" hangingPunct="1">
      <a:defRPr sz="6905" kern="1200">
        <a:solidFill>
          <a:schemeClr val="tx1"/>
        </a:solidFill>
        <a:latin typeface="+mn-lt"/>
        <a:ea typeface="+mn-ea"/>
        <a:cs typeface="+mn-cs"/>
      </a:defRPr>
    </a:lvl2pPr>
    <a:lvl3pPr marL="3507676" algn="l" defTabSz="3507676" rtl="0" eaLnBrk="1" latinLnBrk="0" hangingPunct="1">
      <a:defRPr sz="6905" kern="1200">
        <a:solidFill>
          <a:schemeClr val="tx1"/>
        </a:solidFill>
        <a:latin typeface="+mn-lt"/>
        <a:ea typeface="+mn-ea"/>
        <a:cs typeface="+mn-cs"/>
      </a:defRPr>
    </a:lvl3pPr>
    <a:lvl4pPr marL="5261514" algn="l" defTabSz="3507676" rtl="0" eaLnBrk="1" latinLnBrk="0" hangingPunct="1">
      <a:defRPr sz="6905" kern="1200">
        <a:solidFill>
          <a:schemeClr val="tx1"/>
        </a:solidFill>
        <a:latin typeface="+mn-lt"/>
        <a:ea typeface="+mn-ea"/>
        <a:cs typeface="+mn-cs"/>
      </a:defRPr>
    </a:lvl4pPr>
    <a:lvl5pPr marL="7015353" algn="l" defTabSz="3507676" rtl="0" eaLnBrk="1" latinLnBrk="0" hangingPunct="1">
      <a:defRPr sz="6905" kern="1200">
        <a:solidFill>
          <a:schemeClr val="tx1"/>
        </a:solidFill>
        <a:latin typeface="+mn-lt"/>
        <a:ea typeface="+mn-ea"/>
        <a:cs typeface="+mn-cs"/>
      </a:defRPr>
    </a:lvl5pPr>
    <a:lvl6pPr marL="8769190" algn="l" defTabSz="3507676" rtl="0" eaLnBrk="1" latinLnBrk="0" hangingPunct="1">
      <a:defRPr sz="6905" kern="1200">
        <a:solidFill>
          <a:schemeClr val="tx1"/>
        </a:solidFill>
        <a:latin typeface="+mn-lt"/>
        <a:ea typeface="+mn-ea"/>
        <a:cs typeface="+mn-cs"/>
      </a:defRPr>
    </a:lvl6pPr>
    <a:lvl7pPr marL="10523029" algn="l" defTabSz="3507676" rtl="0" eaLnBrk="1" latinLnBrk="0" hangingPunct="1">
      <a:defRPr sz="6905" kern="1200">
        <a:solidFill>
          <a:schemeClr val="tx1"/>
        </a:solidFill>
        <a:latin typeface="+mn-lt"/>
        <a:ea typeface="+mn-ea"/>
        <a:cs typeface="+mn-cs"/>
      </a:defRPr>
    </a:lvl7pPr>
    <a:lvl8pPr marL="12276867" algn="l" defTabSz="3507676" rtl="0" eaLnBrk="1" latinLnBrk="0" hangingPunct="1">
      <a:defRPr sz="6905" kern="1200">
        <a:solidFill>
          <a:schemeClr val="tx1"/>
        </a:solidFill>
        <a:latin typeface="+mn-lt"/>
        <a:ea typeface="+mn-ea"/>
        <a:cs typeface="+mn-cs"/>
      </a:defRPr>
    </a:lvl8pPr>
    <a:lvl9pPr marL="14030706" algn="l" defTabSz="3507676"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anderbeesean@hotmail.com" initials="e" lastIdx="1" clrIdx="0">
    <p:extLst>
      <p:ext uri="{19B8F6BF-5375-455C-9EA6-DF929625EA0E}">
        <p15:presenceInfo xmlns:p15="http://schemas.microsoft.com/office/powerpoint/2012/main" userId="52254c07b61082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36" y="-60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zh-TW" altLang="en-US"/>
              <a:t>按一下以編輯母片標題樣式</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965189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92671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1830540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marL="1371600" indent="-1371600">
              <a:buFont typeface="+mj-lt"/>
              <a:buAutoNum type="arabicPeriod"/>
              <a:defRPr/>
            </a:lvl1pPr>
            <a:lvl2pPr marL="2885343" indent="-1371600">
              <a:buFont typeface="+mj-lt"/>
              <a:buAutoNum type="arabicPeriod"/>
              <a:defRPr/>
            </a:lvl2pPr>
            <a:lvl3pPr marL="4170487" indent="-1143000">
              <a:buFont typeface="+mj-lt"/>
              <a:buAutoNum type="arabicPeriod"/>
              <a:defRPr/>
            </a:lvl3pPr>
            <a:lvl4pPr marL="5684230" indent="-1143000">
              <a:buFont typeface="+mj-lt"/>
              <a:buAutoNum type="arabicPeriod"/>
              <a:defRPr/>
            </a:lvl4pPr>
            <a:lvl5pPr marL="7197974" indent="-1143000">
              <a:buFont typeface="+mj-lt"/>
              <a:buAutoNum type="arabicPeriod"/>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80137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zh-TW" altLang="en-US"/>
              <a:t>按一下以編輯母片標題樣式</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11487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3771069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zh-TW" altLang="en-US"/>
              <a:t>按一下以編輯母片文字樣式</a:t>
            </a:r>
          </a:p>
        </p:txBody>
      </p:sp>
      <p:sp>
        <p:nvSpPr>
          <p:cNvPr id="4" name="Content Placeholder 3"/>
          <p:cNvSpPr>
            <a:spLocks noGrp="1"/>
          </p:cNvSpPr>
          <p:nvPr>
            <p:ph sz="half" idx="2"/>
          </p:nvPr>
        </p:nvSpPr>
        <p:spPr>
          <a:xfrm>
            <a:off x="2085368" y="15635264"/>
            <a:ext cx="12807832" cy="2299711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zh-TW" altLang="en-US"/>
              <a:t>按一下以編輯母片文字樣式</a:t>
            </a:r>
          </a:p>
        </p:txBody>
      </p:sp>
      <p:sp>
        <p:nvSpPr>
          <p:cNvPr id="6" name="Content Placeholder 5"/>
          <p:cNvSpPr>
            <a:spLocks noGrp="1"/>
          </p:cNvSpPr>
          <p:nvPr>
            <p:ph sz="quarter" idx="4"/>
          </p:nvPr>
        </p:nvSpPr>
        <p:spPr>
          <a:xfrm>
            <a:off x="15326828" y="15635264"/>
            <a:ext cx="12870909" cy="2299711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2456971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2475146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3930698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zh-TW" altLang="en-US"/>
              <a:t>按一下以編輯母片標題樣式</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2241821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zh-TW" altLang="en-US"/>
              <a:t>按一下圖示以新增圖片</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2480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zh-TW" altLang="en-US" dirty="0"/>
              <a:t>按一下以編輯母片文字樣式</a:t>
            </a:r>
            <a:endParaRPr lang="en-US" altLang="zh-TW" dirty="0"/>
          </a:p>
          <a:p>
            <a:pPr lvl="1"/>
            <a:r>
              <a:rPr lang="zh-TW" altLang="en-US" dirty="0"/>
              <a:t>第二層</a:t>
            </a:r>
            <a:endParaRPr lang="en-US" altLang="zh-TW" dirty="0"/>
          </a:p>
          <a:p>
            <a:pPr lvl="2"/>
            <a:r>
              <a:rPr lang="zh-TW" altLang="en-US" dirty="0"/>
              <a:t>第三層</a:t>
            </a:r>
            <a:endParaRPr lang="en-US" altLang="zh-TW" dirty="0"/>
          </a:p>
          <a:p>
            <a:pPr lvl="3"/>
            <a:r>
              <a:rPr lang="zh-TW" altLang="en-US" dirty="0"/>
              <a:t>第四層</a:t>
            </a:r>
            <a:endParaRPr lang="en-US" altLang="zh-TW" dirty="0"/>
          </a:p>
          <a:p>
            <a:pPr lvl="4"/>
            <a:r>
              <a:rPr lang="zh-TW" altLang="en-US" dirty="0"/>
              <a:t>第五層</a:t>
            </a:r>
            <a:endParaRPr lang="en-US" altLang="zh-TW" dirty="0"/>
          </a:p>
          <a:p>
            <a:pPr lvl="4"/>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4400159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1371600" indent="-1371600" algn="l" defTabSz="3027487" rtl="0" eaLnBrk="1" latinLnBrk="0" hangingPunct="1">
        <a:lnSpc>
          <a:spcPct val="90000"/>
        </a:lnSpc>
        <a:spcBef>
          <a:spcPts val="3311"/>
        </a:spcBef>
        <a:buFont typeface="Arial" panose="020B0604020202020204" pitchFamily="34" charset="0"/>
        <a:buAutoNum type="romanUcPeriod"/>
        <a:defRPr sz="9271" kern="1200">
          <a:solidFill>
            <a:schemeClr val="tx1"/>
          </a:solidFill>
          <a:latin typeface="+mn-lt"/>
          <a:ea typeface="+mn-ea"/>
          <a:cs typeface="+mn-cs"/>
        </a:defRPr>
      </a:lvl1pPr>
      <a:lvl2pPr marL="2885343" indent="-1371600" algn="l" defTabSz="3027487" rtl="0" eaLnBrk="1" latinLnBrk="0" hangingPunct="1">
        <a:lnSpc>
          <a:spcPct val="90000"/>
        </a:lnSpc>
        <a:spcBef>
          <a:spcPts val="1655"/>
        </a:spcBef>
        <a:buFont typeface="Arial" panose="020B0604020202020204" pitchFamily="34" charset="0"/>
        <a:buAutoNum type="romanUcPeriod"/>
        <a:defRPr sz="7946" kern="1200">
          <a:solidFill>
            <a:schemeClr val="tx1"/>
          </a:solidFill>
          <a:latin typeface="+mn-lt"/>
          <a:ea typeface="+mn-ea"/>
          <a:cs typeface="+mn-cs"/>
        </a:defRPr>
      </a:lvl2pPr>
      <a:lvl3pPr marL="4170487" indent="-1143000" algn="l" defTabSz="3027487" rtl="0" eaLnBrk="1" latinLnBrk="0" hangingPunct="1">
        <a:lnSpc>
          <a:spcPct val="90000"/>
        </a:lnSpc>
        <a:spcBef>
          <a:spcPts val="1655"/>
        </a:spcBef>
        <a:buFont typeface="Arial" panose="020B0604020202020204" pitchFamily="34" charset="0"/>
        <a:buAutoNum type="romanUcPeriod"/>
        <a:defRPr sz="6622" kern="1200">
          <a:solidFill>
            <a:schemeClr val="tx1"/>
          </a:solidFill>
          <a:latin typeface="+mn-lt"/>
          <a:ea typeface="+mn-ea"/>
          <a:cs typeface="+mn-cs"/>
        </a:defRPr>
      </a:lvl3pPr>
      <a:lvl4pPr marL="5684230" indent="-1143000" algn="l" defTabSz="3027487" rtl="0" eaLnBrk="1" latinLnBrk="0" hangingPunct="1">
        <a:lnSpc>
          <a:spcPct val="90000"/>
        </a:lnSpc>
        <a:spcBef>
          <a:spcPts val="1655"/>
        </a:spcBef>
        <a:buFont typeface="Arial" panose="020B0604020202020204" pitchFamily="34" charset="0"/>
        <a:buAutoNum type="romanUcPeriod"/>
        <a:defRPr sz="5960" kern="1200">
          <a:solidFill>
            <a:schemeClr val="tx1"/>
          </a:solidFill>
          <a:latin typeface="+mn-lt"/>
          <a:ea typeface="+mn-ea"/>
          <a:cs typeface="+mn-cs"/>
        </a:defRPr>
      </a:lvl4pPr>
      <a:lvl5pPr marL="7197974" indent="-1143000" algn="l" defTabSz="3027487" rtl="0" eaLnBrk="1" latinLnBrk="0" hangingPunct="1">
        <a:lnSpc>
          <a:spcPct val="90000"/>
        </a:lnSpc>
        <a:spcBef>
          <a:spcPts val="1655"/>
        </a:spcBef>
        <a:buFont typeface="Arial" panose="020B0604020202020204" pitchFamily="34" charset="0"/>
        <a:buAutoNum type="romanUcPeriod"/>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4278" y="-167432"/>
            <a:ext cx="30275212" cy="10418108"/>
          </a:xfrm>
          <a:prstGeom prst="rect">
            <a:avLst/>
          </a:prstGeom>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3597938" y="834996"/>
            <a:ext cx="22628903" cy="1931064"/>
          </a:xfrm>
        </p:spPr>
        <p:txBody>
          <a:bodyPr>
            <a:noAutofit/>
          </a:bodyPr>
          <a:lstStyle/>
          <a:p>
            <a:r>
              <a:rPr lang="zh-TW" altLang="en-US" sz="11300" b="1" dirty="0">
                <a:latin typeface="DengXian" panose="02010600030101010101" pitchFamily="2" charset="-122"/>
                <a:ea typeface="DengXian" panose="02010600030101010101" pitchFamily="2" charset="-122"/>
              </a:rPr>
              <a:t> 生醫力學團隊  </a:t>
            </a:r>
            <a:r>
              <a:rPr lang="en-US" altLang="zh-TW" sz="11300" b="1" dirty="0">
                <a:latin typeface="DengXian" panose="02010600030101010101" pitchFamily="2" charset="-122"/>
                <a:ea typeface="DengXian" panose="02010600030101010101" pitchFamily="2" charset="-122"/>
              </a:rPr>
              <a:t>PhysioMech Group</a:t>
            </a:r>
            <a:endParaRPr lang="zh-TW" altLang="en-US" sz="11300" b="1" dirty="0">
              <a:latin typeface="DengXian" panose="02010600030101010101" pitchFamily="2" charset="-122"/>
              <a:ea typeface="DengXian" panose="02010600030101010101" pitchFamily="2" charset="-122"/>
            </a:endParaRPr>
          </a:p>
        </p:txBody>
      </p:sp>
      <p:pic>
        <p:nvPicPr>
          <p:cNvPr id="4" name="圖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19882" y="834996"/>
            <a:ext cx="3268800" cy="3268800"/>
          </a:xfrm>
          <a:prstGeom prst="rect">
            <a:avLst/>
          </a:prstGeom>
        </p:spPr>
      </p:pic>
      <p:sp>
        <p:nvSpPr>
          <p:cNvPr id="5" name="文字方塊 4"/>
          <p:cNvSpPr txBox="1"/>
          <p:nvPr/>
        </p:nvSpPr>
        <p:spPr>
          <a:xfrm>
            <a:off x="17912000" y="3027353"/>
            <a:ext cx="8552260" cy="923330"/>
          </a:xfrm>
          <a:prstGeom prst="rect">
            <a:avLst/>
          </a:prstGeom>
          <a:noFill/>
        </p:spPr>
        <p:txBody>
          <a:bodyPr wrap="square" rtlCol="0">
            <a:spAutoFit/>
          </a:bodyPr>
          <a:lstStyle/>
          <a:p>
            <a:r>
              <a:rPr lang="zh-TW" altLang="en-US" sz="5400" b="1" dirty="0"/>
              <a:t>實驗室主持人：周鼎贏教授</a:t>
            </a:r>
          </a:p>
        </p:txBody>
      </p:sp>
      <p:sp>
        <p:nvSpPr>
          <p:cNvPr id="13" name="文字方塊 12"/>
          <p:cNvSpPr txBox="1"/>
          <p:nvPr/>
        </p:nvSpPr>
        <p:spPr>
          <a:xfrm>
            <a:off x="977100" y="5087827"/>
            <a:ext cx="19861597" cy="3046988"/>
          </a:xfrm>
          <a:prstGeom prst="rect">
            <a:avLst/>
          </a:prstGeom>
          <a:noFill/>
        </p:spPr>
        <p:txBody>
          <a:bodyPr wrap="square" rtlCol="0">
            <a:spAutoFit/>
          </a:bodyPr>
          <a:lstStyle/>
          <a:p>
            <a:pPr algn="just"/>
            <a:r>
              <a:rPr lang="zh-TW" altLang="en-US" sz="4800" dirty="0"/>
              <a:t>本團隊致力於探索工程及醫學間的重要議題，透過智慧運算專業知識訓練，同時結合醫學與工程方面相關知識來有效解決跨領域研究課題。基於虛擬生理人的概念，透過電腦模擬來觀察並研究人體的生理及病理狀況。此外，透過應用力學與數值法等背景知識，將其理論實際應用於解決工程問題。</a:t>
            </a:r>
            <a:endParaRPr lang="en-US" altLang="zh-TW" sz="4400" dirty="0">
              <a:latin typeface="Arial" panose="020B0604020202020204" pitchFamily="34" charset="0"/>
            </a:endParaRPr>
          </a:p>
        </p:txBody>
      </p:sp>
      <p:sp>
        <p:nvSpPr>
          <p:cNvPr id="14" name="文字方塊 13"/>
          <p:cNvSpPr txBox="1"/>
          <p:nvPr/>
        </p:nvSpPr>
        <p:spPr>
          <a:xfrm>
            <a:off x="1054912" y="9048963"/>
            <a:ext cx="14162507" cy="3247043"/>
          </a:xfrm>
          <a:prstGeom prst="rect">
            <a:avLst/>
          </a:prstGeom>
          <a:noFill/>
        </p:spPr>
        <p:txBody>
          <a:bodyPr wrap="square" rtlCol="0">
            <a:spAutoFit/>
          </a:bodyPr>
          <a:lstStyle/>
          <a:p>
            <a:pPr algn="just" hangingPunct="0">
              <a:spcAft>
                <a:spcPts val="600"/>
              </a:spcAft>
            </a:pPr>
            <a:r>
              <a:rPr lang="en-US" altLang="zh-TW" sz="5800" dirty="0"/>
              <a:t>I. </a:t>
            </a:r>
            <a:r>
              <a:rPr lang="zh-TW" altLang="en-US" sz="5800" dirty="0"/>
              <a:t>影像演算法開發與診斷</a:t>
            </a:r>
            <a:endParaRPr lang="en-US" altLang="zh-TW" sz="5800" dirty="0"/>
          </a:p>
          <a:p>
            <a:pPr indent="1116000" algn="just" hangingPunct="0">
              <a:spcBef>
                <a:spcPts val="1200"/>
              </a:spcBef>
            </a:pPr>
            <a:r>
              <a:rPr lang="zh-TW" altLang="en-US" sz="4400" dirty="0"/>
              <a:t>將臨床影像</a:t>
            </a:r>
            <a:r>
              <a:rPr lang="en-US" altLang="zh-TW" sz="4400" dirty="0"/>
              <a:t>(MRI)</a:t>
            </a:r>
            <a:r>
              <a:rPr lang="zh-TW" altLang="en-US" sz="4400" dirty="0"/>
              <a:t>于以分割後，可得腦實質與腦室之邊界，並針對其產生網格與網格點。基於數學上的原理，取得映射後之簡單化圖形，以加速臨床診斷之精確度。</a:t>
            </a:r>
          </a:p>
        </p:txBody>
      </p:sp>
      <p:pic>
        <p:nvPicPr>
          <p:cNvPr id="15" name="圖片 14"/>
          <p:cNvPicPr>
            <a:picLocks noChangeAspect="1"/>
          </p:cNvPicPr>
          <p:nvPr/>
        </p:nvPicPr>
        <p:blipFill rotWithShape="1">
          <a:blip r:embed="rId3">
            <a:extLst>
              <a:ext uri="{28A0092B-C50C-407E-A947-70E740481C1C}">
                <a14:useLocalDpi xmlns:a14="http://schemas.microsoft.com/office/drawing/2010/main" val="0"/>
              </a:ext>
            </a:extLst>
          </a:blip>
          <a:srcRect t="18981"/>
          <a:stretch/>
        </p:blipFill>
        <p:spPr>
          <a:xfrm>
            <a:off x="1054912" y="12826585"/>
            <a:ext cx="13918338" cy="6757823"/>
          </a:xfrm>
          <a:prstGeom prst="rect">
            <a:avLst/>
          </a:prstGeom>
        </p:spPr>
      </p:pic>
      <p:sp>
        <p:nvSpPr>
          <p:cNvPr id="16" name="文字方塊 15"/>
          <p:cNvSpPr txBox="1"/>
          <p:nvPr/>
        </p:nvSpPr>
        <p:spPr>
          <a:xfrm>
            <a:off x="977100" y="27560228"/>
            <a:ext cx="13246401" cy="2492990"/>
          </a:xfrm>
          <a:prstGeom prst="rect">
            <a:avLst/>
          </a:prstGeom>
          <a:noFill/>
        </p:spPr>
        <p:txBody>
          <a:bodyPr wrap="square" rtlCol="0">
            <a:spAutoFit/>
          </a:bodyPr>
          <a:lstStyle/>
          <a:p>
            <a:pPr algn="just" hangingPunct="0"/>
            <a:r>
              <a:rPr lang="en-US" altLang="zh-TW" sz="5800" dirty="0"/>
              <a:t>II.</a:t>
            </a:r>
            <a:r>
              <a:rPr lang="zh-TW" altLang="en-US" sz="5800" dirty="0"/>
              <a:t> 大腦力學分析</a:t>
            </a:r>
            <a:endParaRPr lang="en-US" altLang="zh-TW" sz="5800" dirty="0"/>
          </a:p>
          <a:p>
            <a:pPr indent="1116000" algn="just" hangingPunct="0">
              <a:spcBef>
                <a:spcPts val="1200"/>
              </a:spcBef>
            </a:pPr>
            <a:r>
              <a:rPr lang="zh-TW" altLang="en-US" sz="4400" dirty="0"/>
              <a:t>利用數學方法並配合適當之初始及邊界條件交由自行撰寫的程式作運算，以獲得欲知的物理量。</a:t>
            </a:r>
          </a:p>
        </p:txBody>
      </p:sp>
      <p:pic>
        <p:nvPicPr>
          <p:cNvPr id="24" name="圖片 2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690" y="625395"/>
            <a:ext cx="3269263" cy="3269263"/>
          </a:xfrm>
          <a:prstGeom prst="rect">
            <a:avLst/>
          </a:prstGeom>
        </p:spPr>
      </p:pic>
      <p:sp>
        <p:nvSpPr>
          <p:cNvPr id="26" name="矩形 25"/>
          <p:cNvSpPr/>
          <p:nvPr/>
        </p:nvSpPr>
        <p:spPr>
          <a:xfrm>
            <a:off x="15618380" y="9061880"/>
            <a:ext cx="13336924" cy="984885"/>
          </a:xfrm>
          <a:prstGeom prst="rect">
            <a:avLst/>
          </a:prstGeom>
        </p:spPr>
        <p:txBody>
          <a:bodyPr wrap="square">
            <a:spAutoFit/>
          </a:bodyPr>
          <a:lstStyle/>
          <a:p>
            <a:r>
              <a:rPr lang="en-US" altLang="zh-TW" sz="5800" dirty="0"/>
              <a:t>III. </a:t>
            </a:r>
            <a:r>
              <a:rPr lang="zh-TW" altLang="en-US" sz="5800" dirty="0"/>
              <a:t>腎臟力學分析 </a:t>
            </a:r>
            <a:r>
              <a:rPr lang="en-US" altLang="zh-TW" sz="5800" dirty="0"/>
              <a:t>- </a:t>
            </a:r>
            <a:r>
              <a:rPr lang="zh-TW" altLang="en-US" sz="5800" dirty="0"/>
              <a:t>深度學習</a:t>
            </a:r>
          </a:p>
        </p:txBody>
      </p:sp>
      <p:pic>
        <p:nvPicPr>
          <p:cNvPr id="7" name="圖片 6">
            <a:extLst>
              <a:ext uri="{FF2B5EF4-FFF2-40B4-BE49-F238E27FC236}">
                <a16:creationId xmlns:a16="http://schemas.microsoft.com/office/drawing/2014/main" id="{35DE4BCD-8A17-4973-82B0-50374C433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8380" y="19584409"/>
            <a:ext cx="13561243" cy="7149864"/>
          </a:xfrm>
          <a:prstGeom prst="rect">
            <a:avLst/>
          </a:prstGeom>
        </p:spPr>
      </p:pic>
      <p:pic>
        <p:nvPicPr>
          <p:cNvPr id="9" name="圖片 8">
            <a:extLst>
              <a:ext uri="{FF2B5EF4-FFF2-40B4-BE49-F238E27FC236}">
                <a16:creationId xmlns:a16="http://schemas.microsoft.com/office/drawing/2014/main" id="{98C9E6AA-5B63-4668-B707-8E47D0FE3E5F}"/>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46789" y="4642654"/>
            <a:ext cx="7058756" cy="3847207"/>
          </a:xfrm>
          <a:prstGeom prst="rect">
            <a:avLst/>
          </a:prstGeom>
        </p:spPr>
      </p:pic>
      <p:pic>
        <p:nvPicPr>
          <p:cNvPr id="11" name="圖片 10">
            <a:extLst>
              <a:ext uri="{FF2B5EF4-FFF2-40B4-BE49-F238E27FC236}">
                <a16:creationId xmlns:a16="http://schemas.microsoft.com/office/drawing/2014/main" id="{8F59F29E-D159-4B54-90E7-A58F1EB487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099" y="19895684"/>
            <a:ext cx="13909819" cy="7232025"/>
          </a:xfrm>
          <a:prstGeom prst="rect">
            <a:avLst/>
          </a:prstGeom>
        </p:spPr>
      </p:pic>
      <p:sp>
        <p:nvSpPr>
          <p:cNvPr id="25" name="矩形 24">
            <a:extLst>
              <a:ext uri="{FF2B5EF4-FFF2-40B4-BE49-F238E27FC236}">
                <a16:creationId xmlns:a16="http://schemas.microsoft.com/office/drawing/2014/main" id="{3CAB79A2-3388-4132-BB64-7AE73DA64072}"/>
              </a:ext>
            </a:extLst>
          </p:cNvPr>
          <p:cNvSpPr/>
          <p:nvPr/>
        </p:nvSpPr>
        <p:spPr>
          <a:xfrm>
            <a:off x="15618380" y="18327116"/>
            <a:ext cx="13336924" cy="984885"/>
          </a:xfrm>
          <a:prstGeom prst="rect">
            <a:avLst/>
          </a:prstGeom>
        </p:spPr>
        <p:txBody>
          <a:bodyPr wrap="square">
            <a:spAutoFit/>
          </a:bodyPr>
          <a:lstStyle/>
          <a:p>
            <a:r>
              <a:rPr lang="en-US" altLang="zh-TW" sz="5800" dirty="0"/>
              <a:t>IV. </a:t>
            </a:r>
            <a:r>
              <a:rPr lang="zh-TW" altLang="en-US" sz="5800" dirty="0"/>
              <a:t>失智症快篩之生物感測器開發</a:t>
            </a:r>
          </a:p>
        </p:txBody>
      </p:sp>
      <p:sp>
        <p:nvSpPr>
          <p:cNvPr id="40" name="矩形 39">
            <a:extLst>
              <a:ext uri="{FF2B5EF4-FFF2-40B4-BE49-F238E27FC236}">
                <a16:creationId xmlns:a16="http://schemas.microsoft.com/office/drawing/2014/main" id="{3CAB79A2-3388-4132-BB64-7AE73DA64072}"/>
              </a:ext>
            </a:extLst>
          </p:cNvPr>
          <p:cNvSpPr/>
          <p:nvPr/>
        </p:nvSpPr>
        <p:spPr>
          <a:xfrm>
            <a:off x="15645249" y="26932689"/>
            <a:ext cx="13336924" cy="984885"/>
          </a:xfrm>
          <a:prstGeom prst="rect">
            <a:avLst/>
          </a:prstGeom>
        </p:spPr>
        <p:txBody>
          <a:bodyPr wrap="square">
            <a:spAutoFit/>
          </a:bodyPr>
          <a:lstStyle/>
          <a:p>
            <a:r>
              <a:rPr lang="en-US" altLang="zh-TW" sz="5800" dirty="0"/>
              <a:t>V. </a:t>
            </a:r>
            <a:r>
              <a:rPr lang="zh-TW" altLang="en-US" sz="5800" dirty="0"/>
              <a:t>大鼠水腦模型驗證實驗</a:t>
            </a:r>
          </a:p>
        </p:txBody>
      </p:sp>
      <p:grpSp>
        <p:nvGrpSpPr>
          <p:cNvPr id="45" name="群組 44"/>
          <p:cNvGrpSpPr>
            <a:grpSpLocks noChangeAspect="1"/>
          </p:cNvGrpSpPr>
          <p:nvPr/>
        </p:nvGrpSpPr>
        <p:grpSpPr>
          <a:xfrm>
            <a:off x="977100" y="30740649"/>
            <a:ext cx="13828733" cy="11023964"/>
            <a:chOff x="1307420" y="27503477"/>
            <a:chExt cx="13362290" cy="10652125"/>
          </a:xfrm>
        </p:grpSpPr>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7420" y="34128098"/>
              <a:ext cx="7160006" cy="4027504"/>
            </a:xfrm>
            <a:prstGeom prst="rect">
              <a:avLst/>
            </a:prstGeom>
          </p:spPr>
        </p:pic>
        <p:pic>
          <p:nvPicPr>
            <p:cNvPr id="18" name="圖片 17"/>
            <p:cNvPicPr>
              <a:picLocks noChangeAspect="1"/>
            </p:cNvPicPr>
            <p:nvPr/>
          </p:nvPicPr>
          <p:blipFill rotWithShape="1">
            <a:blip r:embed="rId9"/>
            <a:srcRect l="8454" r="10531" b="1806"/>
            <a:stretch/>
          </p:blipFill>
          <p:spPr>
            <a:xfrm>
              <a:off x="8942189" y="27503477"/>
              <a:ext cx="5727521" cy="5937190"/>
            </a:xfrm>
            <a:prstGeom prst="rect">
              <a:avLst/>
            </a:prstGeom>
          </p:spPr>
        </p:pic>
        <p:pic>
          <p:nvPicPr>
            <p:cNvPr id="22" name="圖片 21"/>
            <p:cNvPicPr>
              <a:picLocks noChangeAspect="1"/>
            </p:cNvPicPr>
            <p:nvPr/>
          </p:nvPicPr>
          <p:blipFill>
            <a:blip r:embed="rId10"/>
            <a:stretch>
              <a:fillRect/>
            </a:stretch>
          </p:blipFill>
          <p:spPr>
            <a:xfrm>
              <a:off x="1307421" y="27503478"/>
              <a:ext cx="7160006" cy="5937190"/>
            </a:xfrm>
            <a:prstGeom prst="rect">
              <a:avLst/>
            </a:prstGeom>
          </p:spPr>
        </p:pic>
        <p:pic>
          <p:nvPicPr>
            <p:cNvPr id="39" name="圖片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24741" y="34128098"/>
              <a:ext cx="5744968" cy="4027504"/>
            </a:xfrm>
            <a:prstGeom prst="rect">
              <a:avLst/>
            </a:prstGeom>
          </p:spPr>
        </p:pic>
      </p:grpSp>
      <p:grpSp>
        <p:nvGrpSpPr>
          <p:cNvPr id="8" name="群組 7"/>
          <p:cNvGrpSpPr/>
          <p:nvPr/>
        </p:nvGrpSpPr>
        <p:grpSpPr>
          <a:xfrm>
            <a:off x="15645249" y="28337722"/>
            <a:ext cx="13561648" cy="13827001"/>
            <a:chOff x="15645249" y="27971962"/>
            <a:chExt cx="13561648" cy="13827001"/>
          </a:xfrm>
        </p:grpSpPr>
        <p:grpSp>
          <p:nvGrpSpPr>
            <p:cNvPr id="12" name="群組 11"/>
            <p:cNvGrpSpPr>
              <a:grpSpLocks noChangeAspect="1"/>
            </p:cNvGrpSpPr>
            <p:nvPr/>
          </p:nvGrpSpPr>
          <p:grpSpPr>
            <a:xfrm>
              <a:off x="15645249" y="27971962"/>
              <a:ext cx="13561648" cy="13647937"/>
              <a:chOff x="17912000" y="22266927"/>
              <a:chExt cx="7642485" cy="7691113"/>
            </a:xfrm>
          </p:grpSpPr>
          <p:pic>
            <p:nvPicPr>
              <p:cNvPr id="27" name="圖片 26">
                <a:extLst>
                  <a:ext uri="{FF2B5EF4-FFF2-40B4-BE49-F238E27FC236}">
                    <a16:creationId xmlns:a16="http://schemas.microsoft.com/office/drawing/2014/main" id="{955A45E9-3D2A-4AFF-B683-B2E246F481F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968616" y="26250960"/>
                <a:ext cx="2686845" cy="3584077"/>
              </a:xfrm>
              <a:prstGeom prst="rect">
                <a:avLst/>
              </a:prstGeom>
            </p:spPr>
          </p:pic>
          <p:pic>
            <p:nvPicPr>
              <p:cNvPr id="28" name="圖片 27">
                <a:extLst>
                  <a:ext uri="{FF2B5EF4-FFF2-40B4-BE49-F238E27FC236}">
                    <a16:creationId xmlns:a16="http://schemas.microsoft.com/office/drawing/2014/main" id="{BBC8F83C-BF42-4FB8-B525-43ACAC7F136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818169" y="22266927"/>
                <a:ext cx="2686845" cy="3586486"/>
              </a:xfrm>
              <a:prstGeom prst="rect">
                <a:avLst/>
              </a:prstGeom>
            </p:spPr>
          </p:pic>
          <p:grpSp>
            <p:nvGrpSpPr>
              <p:cNvPr id="3" name="群組 2"/>
              <p:cNvGrpSpPr/>
              <p:nvPr/>
            </p:nvGrpSpPr>
            <p:grpSpPr>
              <a:xfrm>
                <a:off x="20850325" y="26269449"/>
                <a:ext cx="4704160" cy="3688591"/>
                <a:chOff x="17911998" y="22210325"/>
                <a:chExt cx="4704160" cy="3688591"/>
              </a:xfrm>
            </p:grpSpPr>
            <p:pic>
              <p:nvPicPr>
                <p:cNvPr id="29" name="圖片 28">
                  <a:extLst>
                    <a:ext uri="{FF2B5EF4-FFF2-40B4-BE49-F238E27FC236}">
                      <a16:creationId xmlns:a16="http://schemas.microsoft.com/office/drawing/2014/main" id="{5684F4F2-A0C6-4DDB-91DA-D5914FD9FE74}"/>
                    </a:ext>
                  </a:extLst>
                </p:cNvPr>
                <p:cNvPicPr>
                  <a:picLocks/>
                </p:cNvPicPr>
                <p:nvPr/>
              </p:nvPicPr>
              <p:blipFill>
                <a:blip r:embed="rId14"/>
                <a:stretch>
                  <a:fillRect/>
                </a:stretch>
              </p:blipFill>
              <p:spPr>
                <a:xfrm>
                  <a:off x="17911999" y="24817915"/>
                  <a:ext cx="4704159" cy="1081001"/>
                </a:xfrm>
                <a:prstGeom prst="rect">
                  <a:avLst/>
                </a:prstGeom>
              </p:spPr>
            </p:pic>
            <p:pic>
              <p:nvPicPr>
                <p:cNvPr id="30" name="圖片 29">
                  <a:extLst>
                    <a:ext uri="{FF2B5EF4-FFF2-40B4-BE49-F238E27FC236}">
                      <a16:creationId xmlns:a16="http://schemas.microsoft.com/office/drawing/2014/main" id="{5576012C-31FE-4FFF-B228-3863DC7E5D4A}"/>
                    </a:ext>
                  </a:extLst>
                </p:cNvPr>
                <p:cNvPicPr>
                  <a:picLocks/>
                </p:cNvPicPr>
                <p:nvPr/>
              </p:nvPicPr>
              <p:blipFill>
                <a:blip r:embed="rId15"/>
                <a:stretch>
                  <a:fillRect/>
                </a:stretch>
              </p:blipFill>
              <p:spPr>
                <a:xfrm>
                  <a:off x="17911998" y="23524611"/>
                  <a:ext cx="4704159" cy="1136429"/>
                </a:xfrm>
                <a:prstGeom prst="rect">
                  <a:avLst/>
                </a:prstGeom>
              </p:spPr>
            </p:pic>
            <p:grpSp>
              <p:nvGrpSpPr>
                <p:cNvPr id="31" name="群組 30">
                  <a:extLst>
                    <a:ext uri="{FF2B5EF4-FFF2-40B4-BE49-F238E27FC236}">
                      <a16:creationId xmlns:a16="http://schemas.microsoft.com/office/drawing/2014/main" id="{75C711C4-792B-40EE-8D06-03D7D69D0FC4}"/>
                    </a:ext>
                  </a:extLst>
                </p:cNvPr>
                <p:cNvGrpSpPr/>
                <p:nvPr/>
              </p:nvGrpSpPr>
              <p:grpSpPr>
                <a:xfrm>
                  <a:off x="17911998" y="22210325"/>
                  <a:ext cx="4704159" cy="1157412"/>
                  <a:chOff x="519583" y="4389910"/>
                  <a:chExt cx="11278578" cy="2343150"/>
                </a:xfrm>
              </p:grpSpPr>
              <p:pic>
                <p:nvPicPr>
                  <p:cNvPr id="32" name="圖片 31">
                    <a:extLst>
                      <a:ext uri="{FF2B5EF4-FFF2-40B4-BE49-F238E27FC236}">
                        <a16:creationId xmlns:a16="http://schemas.microsoft.com/office/drawing/2014/main" id="{E8B17D72-02D7-4C8C-B822-E317C894EDDC}"/>
                      </a:ext>
                    </a:extLst>
                  </p:cNvPr>
                  <p:cNvPicPr>
                    <a:picLocks noChangeAspect="1"/>
                  </p:cNvPicPr>
                  <p:nvPr/>
                </p:nvPicPr>
                <p:blipFill>
                  <a:blip r:embed="rId16"/>
                  <a:stretch>
                    <a:fillRect/>
                  </a:stretch>
                </p:blipFill>
                <p:spPr>
                  <a:xfrm>
                    <a:off x="519583" y="4389910"/>
                    <a:ext cx="11278578" cy="2343150"/>
                  </a:xfrm>
                  <a:prstGeom prst="rect">
                    <a:avLst/>
                  </a:prstGeom>
                </p:spPr>
              </p:pic>
              <p:cxnSp>
                <p:nvCxnSpPr>
                  <p:cNvPr id="33" name="直線單箭頭接點 32">
                    <a:extLst>
                      <a:ext uri="{FF2B5EF4-FFF2-40B4-BE49-F238E27FC236}">
                        <a16:creationId xmlns:a16="http://schemas.microsoft.com/office/drawing/2014/main" id="{8F2A4DF6-42BE-474F-A080-3E0DCC2F3896}"/>
                      </a:ext>
                    </a:extLst>
                  </p:cNvPr>
                  <p:cNvCxnSpPr>
                    <a:cxnSpLocks/>
                  </p:cNvCxnSpPr>
                  <p:nvPr/>
                </p:nvCxnSpPr>
                <p:spPr>
                  <a:xfrm flipV="1">
                    <a:off x="10102525" y="4899554"/>
                    <a:ext cx="825624" cy="51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群組 9"/>
              <p:cNvGrpSpPr/>
              <p:nvPr/>
            </p:nvGrpSpPr>
            <p:grpSpPr>
              <a:xfrm>
                <a:off x="17912000" y="22266928"/>
                <a:ext cx="4683375" cy="3811980"/>
                <a:chOff x="18090093" y="26025185"/>
                <a:chExt cx="4683375" cy="3811980"/>
              </a:xfrm>
            </p:grpSpPr>
            <p:pic>
              <p:nvPicPr>
                <p:cNvPr id="34" name="圖片 33">
                  <a:extLst>
                    <a:ext uri="{FF2B5EF4-FFF2-40B4-BE49-F238E27FC236}">
                      <a16:creationId xmlns:a16="http://schemas.microsoft.com/office/drawing/2014/main" id="{EBFCFA94-8340-4E3E-AA44-F818346D190C}"/>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16389" b="11068"/>
                <a:stretch/>
              </p:blipFill>
              <p:spPr>
                <a:xfrm>
                  <a:off x="18146710" y="26025186"/>
                  <a:ext cx="1723529" cy="1667822"/>
                </a:xfrm>
                <a:prstGeom prst="rect">
                  <a:avLst/>
                </a:prstGeom>
              </p:spPr>
            </p:pic>
            <p:pic>
              <p:nvPicPr>
                <p:cNvPr id="35" name="圖片 34">
                  <a:extLst>
                    <a:ext uri="{FF2B5EF4-FFF2-40B4-BE49-F238E27FC236}">
                      <a16:creationId xmlns:a16="http://schemas.microsoft.com/office/drawing/2014/main" id="{2F880C90-5777-42CB-B9F9-22218A55300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24430"/>
                <a:stretch/>
              </p:blipFill>
              <p:spPr>
                <a:xfrm>
                  <a:off x="18146709" y="27941440"/>
                  <a:ext cx="1723529" cy="1667823"/>
                </a:xfrm>
                <a:prstGeom prst="rect">
                  <a:avLst/>
                </a:prstGeom>
              </p:spPr>
            </p:pic>
            <p:pic>
              <p:nvPicPr>
                <p:cNvPr id="36" name="圖片 35">
                  <a:extLst>
                    <a:ext uri="{FF2B5EF4-FFF2-40B4-BE49-F238E27FC236}">
                      <a16:creationId xmlns:a16="http://schemas.microsoft.com/office/drawing/2014/main" id="{01AB6025-D3AA-4FE5-A172-38A39409F685}"/>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989" t="8333" r="45971"/>
                <a:stretch/>
              </p:blipFill>
              <p:spPr>
                <a:xfrm>
                  <a:off x="20024806" y="26025186"/>
                  <a:ext cx="1269505" cy="3584077"/>
                </a:xfrm>
                <a:prstGeom prst="rect">
                  <a:avLst/>
                </a:prstGeom>
              </p:spPr>
            </p:pic>
            <p:pic>
              <p:nvPicPr>
                <p:cNvPr id="37" name="圖片 36">
                  <a:extLst>
                    <a:ext uri="{FF2B5EF4-FFF2-40B4-BE49-F238E27FC236}">
                      <a16:creationId xmlns:a16="http://schemas.microsoft.com/office/drawing/2014/main" id="{4B1188A9-8462-448D-8A76-54A1FB8C08B0}"/>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30200" t="11949" r="26286" b="10680"/>
                <a:stretch/>
              </p:blipFill>
              <p:spPr>
                <a:xfrm>
                  <a:off x="21426982" y="26025185"/>
                  <a:ext cx="1304531" cy="3584077"/>
                </a:xfrm>
                <a:prstGeom prst="rect">
                  <a:avLst/>
                </a:prstGeom>
              </p:spPr>
            </p:pic>
            <p:sp>
              <p:nvSpPr>
                <p:cNvPr id="41" name="文字方塊 40">
                  <a:extLst>
                    <a:ext uri="{FF2B5EF4-FFF2-40B4-BE49-F238E27FC236}">
                      <a16:creationId xmlns:a16="http://schemas.microsoft.com/office/drawing/2014/main" id="{4A0A3C7C-1973-4E06-AC0B-892844CD3AEB}"/>
                    </a:ext>
                  </a:extLst>
                </p:cNvPr>
                <p:cNvSpPr txBox="1"/>
                <p:nvPr/>
              </p:nvSpPr>
              <p:spPr>
                <a:xfrm>
                  <a:off x="18090093" y="29609262"/>
                  <a:ext cx="1833776" cy="225477"/>
                </a:xfrm>
                <a:prstGeom prst="rect">
                  <a:avLst/>
                </a:prstGeom>
                <a:noFill/>
              </p:spPr>
              <p:txBody>
                <a:bodyPr wrap="square" rtlCol="0">
                  <a:spAutoFit/>
                </a:bodyPr>
                <a:lstStyle/>
                <a:p>
                  <a:pPr algn="ctr"/>
                  <a:r>
                    <a:rPr lang="en-GB" altLang="zh-TW" sz="2000" dirty="0">
                      <a:solidFill>
                        <a:srgbClr val="0070C0"/>
                      </a:solidFill>
                      <a:latin typeface="Helvetica Neue"/>
                    </a:rPr>
                    <a:t>Methylene blue confirmation</a:t>
                  </a:r>
                  <a:endParaRPr lang="zh-TW" altLang="en-US" sz="2000" dirty="0">
                    <a:solidFill>
                      <a:srgbClr val="0070C0"/>
                    </a:solidFill>
                    <a:latin typeface="Helvetica Neue"/>
                  </a:endParaRPr>
                </a:p>
              </p:txBody>
            </p:sp>
            <p:sp>
              <p:nvSpPr>
                <p:cNvPr id="42" name="文字方塊 41">
                  <a:extLst>
                    <a:ext uri="{FF2B5EF4-FFF2-40B4-BE49-F238E27FC236}">
                      <a16:creationId xmlns:a16="http://schemas.microsoft.com/office/drawing/2014/main" id="{0F73B6FB-6A94-4043-A9EE-5D53AE1176E2}"/>
                    </a:ext>
                  </a:extLst>
                </p:cNvPr>
                <p:cNvSpPr txBox="1"/>
                <p:nvPr/>
              </p:nvSpPr>
              <p:spPr>
                <a:xfrm>
                  <a:off x="18414634" y="27689246"/>
                  <a:ext cx="1187678" cy="225477"/>
                </a:xfrm>
                <a:prstGeom prst="rect">
                  <a:avLst/>
                </a:prstGeom>
                <a:noFill/>
              </p:spPr>
              <p:txBody>
                <a:bodyPr wrap="square" rtlCol="0">
                  <a:spAutoFit/>
                </a:bodyPr>
                <a:lstStyle/>
                <a:p>
                  <a:r>
                    <a:rPr lang="en-GB" altLang="zh-TW" sz="2000" dirty="0">
                      <a:solidFill>
                        <a:srgbClr val="0070C0"/>
                      </a:solidFill>
                      <a:latin typeface="Helvetica Neue"/>
                    </a:rPr>
                    <a:t>Smecta injection</a:t>
                  </a:r>
                  <a:endParaRPr lang="zh-TW" altLang="en-US" sz="2000" dirty="0">
                    <a:solidFill>
                      <a:srgbClr val="0070C0"/>
                    </a:solidFill>
                    <a:latin typeface="Helvetica Neue"/>
                  </a:endParaRPr>
                </a:p>
              </p:txBody>
            </p:sp>
            <p:sp>
              <p:nvSpPr>
                <p:cNvPr id="43" name="文字方塊 42">
                  <a:extLst>
                    <a:ext uri="{FF2B5EF4-FFF2-40B4-BE49-F238E27FC236}">
                      <a16:creationId xmlns:a16="http://schemas.microsoft.com/office/drawing/2014/main" id="{AA57BC93-42A3-40E1-9345-4B2026C8668D}"/>
                    </a:ext>
                  </a:extLst>
                </p:cNvPr>
                <p:cNvSpPr txBox="1"/>
                <p:nvPr/>
              </p:nvSpPr>
              <p:spPr>
                <a:xfrm>
                  <a:off x="20309303" y="29609262"/>
                  <a:ext cx="609617" cy="225477"/>
                </a:xfrm>
                <a:prstGeom prst="rect">
                  <a:avLst/>
                </a:prstGeom>
                <a:noFill/>
              </p:spPr>
              <p:txBody>
                <a:bodyPr wrap="square" rtlCol="0">
                  <a:spAutoFit/>
                </a:bodyPr>
                <a:lstStyle/>
                <a:p>
                  <a:r>
                    <a:rPr lang="en-GB" altLang="zh-TW" sz="2000" dirty="0">
                      <a:solidFill>
                        <a:srgbClr val="0070C0"/>
                      </a:solidFill>
                      <a:latin typeface="Helvetica Neue"/>
                    </a:rPr>
                    <a:t>Control</a:t>
                  </a:r>
                  <a:endParaRPr lang="zh-TW" altLang="en-US" sz="2000" dirty="0">
                    <a:solidFill>
                      <a:srgbClr val="0070C0"/>
                    </a:solidFill>
                    <a:latin typeface="Helvetica Neue"/>
                  </a:endParaRPr>
                </a:p>
              </p:txBody>
            </p:sp>
            <p:sp>
              <p:nvSpPr>
                <p:cNvPr id="44" name="文字方塊 43">
                  <a:extLst>
                    <a:ext uri="{FF2B5EF4-FFF2-40B4-BE49-F238E27FC236}">
                      <a16:creationId xmlns:a16="http://schemas.microsoft.com/office/drawing/2014/main" id="{5604A1A8-4B18-4D77-8BB1-88836A34CA5F}"/>
                    </a:ext>
                  </a:extLst>
                </p:cNvPr>
                <p:cNvSpPr txBox="1"/>
                <p:nvPr/>
              </p:nvSpPr>
              <p:spPr>
                <a:xfrm>
                  <a:off x="21385026" y="29611688"/>
                  <a:ext cx="1388442" cy="225477"/>
                </a:xfrm>
                <a:prstGeom prst="rect">
                  <a:avLst/>
                </a:prstGeom>
                <a:noFill/>
              </p:spPr>
              <p:txBody>
                <a:bodyPr wrap="square" rtlCol="0">
                  <a:spAutoFit/>
                </a:bodyPr>
                <a:lstStyle/>
                <a:p>
                  <a:r>
                    <a:rPr lang="en-GB" altLang="zh-TW" sz="2000" dirty="0">
                      <a:solidFill>
                        <a:srgbClr val="0070C0"/>
                      </a:solidFill>
                      <a:latin typeface="Helvetica Neue"/>
                    </a:rPr>
                    <a:t>Injection after 8 days</a:t>
                  </a:r>
                  <a:endParaRPr lang="zh-TW" altLang="en-US" sz="2000" dirty="0">
                    <a:solidFill>
                      <a:srgbClr val="0070C0"/>
                    </a:solidFill>
                    <a:latin typeface="Helvetica Neue"/>
                  </a:endParaRPr>
                </a:p>
              </p:txBody>
            </p:sp>
          </p:grpSp>
        </p:grpSp>
        <p:sp>
          <p:nvSpPr>
            <p:cNvPr id="46" name="文字方塊 45">
              <a:extLst>
                <a:ext uri="{FF2B5EF4-FFF2-40B4-BE49-F238E27FC236}">
                  <a16:creationId xmlns:a16="http://schemas.microsoft.com/office/drawing/2014/main" id="{5604A1A8-4B18-4D77-8BB1-88836A34CA5F}"/>
                </a:ext>
              </a:extLst>
            </p:cNvPr>
            <p:cNvSpPr txBox="1"/>
            <p:nvPr/>
          </p:nvSpPr>
          <p:spPr>
            <a:xfrm>
              <a:off x="23301537" y="36882526"/>
              <a:ext cx="3463149" cy="400110"/>
            </a:xfrm>
            <a:prstGeom prst="rect">
              <a:avLst/>
            </a:prstGeom>
            <a:noFill/>
          </p:spPr>
          <p:txBody>
            <a:bodyPr wrap="square" rtlCol="0">
              <a:spAutoFit/>
            </a:bodyPr>
            <a:lstStyle/>
            <a:p>
              <a:r>
                <a:rPr lang="en-US" altLang="zh-TW" sz="2000" dirty="0">
                  <a:solidFill>
                    <a:srgbClr val="0070C0"/>
                  </a:solidFill>
                  <a:latin typeface="Helvetica Neue"/>
                </a:rPr>
                <a:t>Cerebral ventricular pressure</a:t>
              </a:r>
              <a:endParaRPr lang="zh-TW" altLang="en-US" sz="2000" dirty="0">
                <a:solidFill>
                  <a:srgbClr val="0070C0"/>
                </a:solidFill>
                <a:latin typeface="Helvetica Neue"/>
              </a:endParaRPr>
            </a:p>
          </p:txBody>
        </p:sp>
        <p:sp>
          <p:nvSpPr>
            <p:cNvPr id="47" name="文字方塊 46">
              <a:extLst>
                <a:ext uri="{FF2B5EF4-FFF2-40B4-BE49-F238E27FC236}">
                  <a16:creationId xmlns:a16="http://schemas.microsoft.com/office/drawing/2014/main" id="{5604A1A8-4B18-4D77-8BB1-88836A34CA5F}"/>
                </a:ext>
              </a:extLst>
            </p:cNvPr>
            <p:cNvSpPr txBox="1"/>
            <p:nvPr/>
          </p:nvSpPr>
          <p:spPr>
            <a:xfrm>
              <a:off x="23753234" y="39177504"/>
              <a:ext cx="2559753" cy="400110"/>
            </a:xfrm>
            <a:prstGeom prst="rect">
              <a:avLst/>
            </a:prstGeom>
            <a:noFill/>
          </p:spPr>
          <p:txBody>
            <a:bodyPr wrap="square" rtlCol="0">
              <a:spAutoFit/>
            </a:bodyPr>
            <a:lstStyle/>
            <a:p>
              <a:r>
                <a:rPr lang="en-US" altLang="zh-TW" sz="2000" dirty="0">
                  <a:solidFill>
                    <a:srgbClr val="0070C0"/>
                  </a:solidFill>
                  <a:latin typeface="Helvetica Neue"/>
                </a:rPr>
                <a:t>Jugular vein pressure</a:t>
              </a:r>
              <a:endParaRPr lang="zh-TW" altLang="en-US" sz="2000" dirty="0">
                <a:solidFill>
                  <a:srgbClr val="0070C0"/>
                </a:solidFill>
                <a:latin typeface="Helvetica Neue"/>
              </a:endParaRPr>
            </a:p>
          </p:txBody>
        </p:sp>
        <p:sp>
          <p:nvSpPr>
            <p:cNvPr id="48" name="文字方塊 47">
              <a:extLst>
                <a:ext uri="{FF2B5EF4-FFF2-40B4-BE49-F238E27FC236}">
                  <a16:creationId xmlns:a16="http://schemas.microsoft.com/office/drawing/2014/main" id="{5604A1A8-4B18-4D77-8BB1-88836A34CA5F}"/>
                </a:ext>
              </a:extLst>
            </p:cNvPr>
            <p:cNvSpPr txBox="1"/>
            <p:nvPr/>
          </p:nvSpPr>
          <p:spPr>
            <a:xfrm>
              <a:off x="23646058" y="41398853"/>
              <a:ext cx="2774103" cy="400110"/>
            </a:xfrm>
            <a:prstGeom prst="rect">
              <a:avLst/>
            </a:prstGeom>
            <a:noFill/>
          </p:spPr>
          <p:txBody>
            <a:bodyPr wrap="square" rtlCol="0">
              <a:spAutoFit/>
            </a:bodyPr>
            <a:lstStyle/>
            <a:p>
              <a:r>
                <a:rPr lang="en-US" altLang="zh-TW" sz="2000" dirty="0">
                  <a:solidFill>
                    <a:srgbClr val="0070C0"/>
                  </a:solidFill>
                  <a:latin typeface="Helvetica Neue"/>
                </a:rPr>
                <a:t>Carotid artery pressure</a:t>
              </a:r>
              <a:endParaRPr lang="zh-TW" altLang="en-US" sz="2000" dirty="0">
                <a:solidFill>
                  <a:srgbClr val="0070C0"/>
                </a:solidFill>
                <a:latin typeface="Helvetica Neue"/>
              </a:endParaRPr>
            </a:p>
          </p:txBody>
        </p:sp>
      </p:grpSp>
      <p:grpSp>
        <p:nvGrpSpPr>
          <p:cNvPr id="21" name="群組 20"/>
          <p:cNvGrpSpPr/>
          <p:nvPr/>
        </p:nvGrpSpPr>
        <p:grpSpPr>
          <a:xfrm>
            <a:off x="15618380" y="10470169"/>
            <a:ext cx="13465772" cy="7489066"/>
            <a:chOff x="15618380" y="10470169"/>
            <a:chExt cx="13465772" cy="7489066"/>
          </a:xfrm>
        </p:grpSpPr>
        <p:pic>
          <p:nvPicPr>
            <p:cNvPr id="17" name="圖片 2">
              <a:extLst>
                <a:ext uri="{FF2B5EF4-FFF2-40B4-BE49-F238E27FC236}">
                  <a16:creationId xmlns:a16="http://schemas.microsoft.com/office/drawing/2014/main" id="{08A87C1E-AC63-4EEF-B1F5-5E94D5F1ED12}"/>
                </a:ext>
              </a:extLst>
            </p:cNvPr>
            <p:cNvPicPr>
              <a:picLocks noChangeAspect="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b="6911"/>
            <a:stretch/>
          </p:blipFill>
          <p:spPr bwMode="auto">
            <a:xfrm>
              <a:off x="15618380" y="10470169"/>
              <a:ext cx="3938005" cy="316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圖片 1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513542" y="10821767"/>
              <a:ext cx="8570610" cy="6646781"/>
            </a:xfrm>
            <a:prstGeom prst="rect">
              <a:avLst/>
            </a:prstGeom>
          </p:spPr>
        </p:pic>
        <p:pic>
          <p:nvPicPr>
            <p:cNvPr id="20" name="圖片 19"/>
            <p:cNvPicPr>
              <a:picLocks noChangeAspect="1"/>
            </p:cNvPicPr>
            <p:nvPr/>
          </p:nvPicPr>
          <p:blipFill rotWithShape="1">
            <a:blip r:embed="rId23">
              <a:extLst>
                <a:ext uri="{28A0092B-C50C-407E-A947-70E740481C1C}">
                  <a14:useLocalDpi xmlns:a14="http://schemas.microsoft.com/office/drawing/2010/main" val="0"/>
                </a:ext>
              </a:extLst>
            </a:blip>
            <a:srcRect l="10752" t="9501" r="7818" b="15930"/>
            <a:stretch/>
          </p:blipFill>
          <p:spPr>
            <a:xfrm>
              <a:off x="15618380" y="13922246"/>
              <a:ext cx="4338966" cy="4036989"/>
            </a:xfrm>
            <a:prstGeom prst="rect">
              <a:avLst/>
            </a:prstGeom>
          </p:spPr>
        </p:pic>
      </p:grpSp>
    </p:spTree>
    <p:extLst>
      <p:ext uri="{BB962C8B-B14F-4D97-AF65-F5344CB8AC3E}">
        <p14:creationId xmlns:p14="http://schemas.microsoft.com/office/powerpoint/2010/main" val="46688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72875" y="-344805"/>
            <a:ext cx="30275212" cy="10418108"/>
          </a:xfrm>
          <a:prstGeom prst="rect">
            <a:avLst/>
          </a:prstGeom>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p:cNvSpPr>
            <a:spLocks noGrp="1"/>
          </p:cNvSpPr>
          <p:nvPr>
            <p:ph type="ctrTitle"/>
          </p:nvPr>
        </p:nvSpPr>
        <p:spPr>
          <a:xfrm>
            <a:off x="3597938" y="834996"/>
            <a:ext cx="22628903" cy="1931064"/>
          </a:xfrm>
        </p:spPr>
        <p:txBody>
          <a:bodyPr>
            <a:noAutofit/>
          </a:bodyPr>
          <a:lstStyle/>
          <a:p>
            <a:r>
              <a:rPr lang="zh-TW" altLang="en-US" sz="11300" b="1" dirty="0">
                <a:latin typeface="DengXian" panose="02010600030101010101" pitchFamily="2" charset="-122"/>
                <a:ea typeface="DengXian" panose="02010600030101010101" pitchFamily="2" charset="-122"/>
              </a:rPr>
              <a:t> 生醫力學團隊  </a:t>
            </a:r>
            <a:r>
              <a:rPr lang="en-US" altLang="zh-TW" sz="11300" b="1" dirty="0">
                <a:latin typeface="DengXian" panose="02010600030101010101" pitchFamily="2" charset="-122"/>
                <a:ea typeface="DengXian" panose="02010600030101010101" pitchFamily="2" charset="-122"/>
              </a:rPr>
              <a:t>PhysioMech Group</a:t>
            </a:r>
            <a:endParaRPr lang="zh-TW" altLang="en-US" sz="11300" b="1" dirty="0">
              <a:latin typeface="DengXian" panose="02010600030101010101" pitchFamily="2" charset="-122"/>
              <a:ea typeface="DengXian" panose="02010600030101010101" pitchFamily="2" charset="-122"/>
            </a:endParaRPr>
          </a:p>
        </p:txBody>
      </p:sp>
      <p:pic>
        <p:nvPicPr>
          <p:cNvPr id="4" name="圖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19882" y="834996"/>
            <a:ext cx="3268800" cy="3268800"/>
          </a:xfrm>
          <a:prstGeom prst="rect">
            <a:avLst/>
          </a:prstGeom>
        </p:spPr>
      </p:pic>
      <p:sp>
        <p:nvSpPr>
          <p:cNvPr id="5" name="文字方塊 4"/>
          <p:cNvSpPr txBox="1"/>
          <p:nvPr/>
        </p:nvSpPr>
        <p:spPr>
          <a:xfrm>
            <a:off x="17912000" y="3027353"/>
            <a:ext cx="8552260" cy="923330"/>
          </a:xfrm>
          <a:prstGeom prst="rect">
            <a:avLst/>
          </a:prstGeom>
          <a:noFill/>
        </p:spPr>
        <p:txBody>
          <a:bodyPr wrap="square" rtlCol="0">
            <a:spAutoFit/>
          </a:bodyPr>
          <a:lstStyle/>
          <a:p>
            <a:r>
              <a:rPr lang="en-US" altLang="zh-TW" sz="5400" b="1" dirty="0"/>
              <a:t>Advisor</a:t>
            </a:r>
            <a:r>
              <a:rPr lang="zh-TW" altLang="en-US" sz="5400" b="1" dirty="0"/>
              <a:t>：</a:t>
            </a:r>
            <a:r>
              <a:rPr lang="en-US" altLang="zh-TW" sz="5400" b="1" dirty="0"/>
              <a:t>Prof. Dean Chou</a:t>
            </a:r>
            <a:endParaRPr lang="zh-TW" altLang="en-US" sz="5400" b="1" dirty="0"/>
          </a:p>
        </p:txBody>
      </p:sp>
      <p:sp>
        <p:nvSpPr>
          <p:cNvPr id="13" name="文字方塊 12"/>
          <p:cNvSpPr txBox="1"/>
          <p:nvPr/>
        </p:nvSpPr>
        <p:spPr>
          <a:xfrm>
            <a:off x="968580" y="4185603"/>
            <a:ext cx="20786519" cy="4401205"/>
          </a:xfrm>
          <a:prstGeom prst="rect">
            <a:avLst/>
          </a:prstGeom>
          <a:noFill/>
        </p:spPr>
        <p:txBody>
          <a:bodyPr wrap="square" rtlCol="0">
            <a:spAutoFit/>
          </a:bodyPr>
          <a:lstStyle/>
          <a:p>
            <a:pPr algn="just"/>
            <a:r>
              <a:rPr lang="en-US" altLang="zh-TW" sz="4000" dirty="0">
                <a:latin typeface="Arial" panose="020B0604020202020204" pitchFamily="34" charset="0"/>
              </a:rPr>
              <a:t>Our team is committed to exploring the intersection of engineering and medicine through advanced computation training, as well as to answer the medical problems with engineering concepts to effectively solve cross-disciplinary scientific studies. Based on the concept of Virtual Physiological Human, we observe and study the physiological and pathological conditions of the human body through computer simulation. With the help of additional background knowledge such as mechanics and numerical methods, our lab answers many hard-to-be-solved engineering problems.</a:t>
            </a:r>
          </a:p>
        </p:txBody>
      </p:sp>
      <p:sp>
        <p:nvSpPr>
          <p:cNvPr id="14" name="文字方塊 13"/>
          <p:cNvSpPr txBox="1"/>
          <p:nvPr/>
        </p:nvSpPr>
        <p:spPr>
          <a:xfrm>
            <a:off x="1011747" y="10058004"/>
            <a:ext cx="13832006" cy="2554545"/>
          </a:xfrm>
          <a:prstGeom prst="rect">
            <a:avLst/>
          </a:prstGeom>
          <a:noFill/>
        </p:spPr>
        <p:txBody>
          <a:bodyPr wrap="square" rtlCol="0">
            <a:spAutoFit/>
          </a:bodyPr>
          <a:lstStyle/>
          <a:p>
            <a:pPr indent="1116000" algn="just" hangingPunct="0">
              <a:spcBef>
                <a:spcPts val="1200"/>
              </a:spcBef>
            </a:pPr>
            <a:r>
              <a:rPr lang="en-US" altLang="zh-TW" sz="4000" dirty="0">
                <a:latin typeface="Arial" panose="020B0604020202020204" pitchFamily="34" charset="0"/>
                <a:cs typeface="Arial" panose="020B0604020202020204" pitchFamily="34" charset="0"/>
              </a:rPr>
              <a:t>Using MRI Scan, we developed an algorithm to segments, compare and evaluate patient’s brain. By this algorithm, ventricles and parenchyma  can be separated and used to generate a suggestion for doctors.</a:t>
            </a:r>
            <a:endParaRPr lang="zh-TW" altLang="en-US" sz="4000" dirty="0">
              <a:latin typeface="Arial" panose="020B0604020202020204" pitchFamily="34" charset="0"/>
              <a:cs typeface="Arial" panose="020B0604020202020204" pitchFamily="34" charset="0"/>
            </a:endParaRPr>
          </a:p>
        </p:txBody>
      </p:sp>
      <p:pic>
        <p:nvPicPr>
          <p:cNvPr id="15" name="圖片 14"/>
          <p:cNvPicPr>
            <a:picLocks noChangeAspect="1"/>
          </p:cNvPicPr>
          <p:nvPr/>
        </p:nvPicPr>
        <p:blipFill rotWithShape="1">
          <a:blip r:embed="rId3">
            <a:extLst>
              <a:ext uri="{28A0092B-C50C-407E-A947-70E740481C1C}">
                <a14:useLocalDpi xmlns:a14="http://schemas.microsoft.com/office/drawing/2010/main" val="0"/>
              </a:ext>
            </a:extLst>
          </a:blip>
          <a:srcRect t="18981"/>
          <a:stretch/>
        </p:blipFill>
        <p:spPr>
          <a:xfrm>
            <a:off x="1227800" y="12871619"/>
            <a:ext cx="13472670" cy="6541436"/>
          </a:xfrm>
          <a:prstGeom prst="rect">
            <a:avLst/>
          </a:prstGeom>
        </p:spPr>
      </p:pic>
      <p:sp>
        <p:nvSpPr>
          <p:cNvPr id="16" name="文字方塊 15"/>
          <p:cNvSpPr txBox="1"/>
          <p:nvPr/>
        </p:nvSpPr>
        <p:spPr>
          <a:xfrm>
            <a:off x="1011747" y="28722265"/>
            <a:ext cx="13428153" cy="1938992"/>
          </a:xfrm>
          <a:prstGeom prst="rect">
            <a:avLst/>
          </a:prstGeom>
          <a:noFill/>
        </p:spPr>
        <p:txBody>
          <a:bodyPr wrap="square" rtlCol="0">
            <a:spAutoFit/>
          </a:bodyPr>
          <a:lstStyle/>
          <a:p>
            <a:pPr indent="1158875" algn="just" hangingPunct="0"/>
            <a:r>
              <a:rPr lang="en-US" altLang="zh-TW" sz="4000" dirty="0">
                <a:latin typeface="Arial" panose="020B0604020202020204" pitchFamily="34" charset="0"/>
                <a:cs typeface="Arial" panose="020B0604020202020204" pitchFamily="34" charset="0"/>
              </a:rPr>
              <a:t>Using mathematical methods, with appropriate boundary and initial conditions, our team wrote a proprietary program to calculate desired biomechanics. </a:t>
            </a:r>
            <a:endParaRPr lang="zh-TW" altLang="en-US" sz="4000" dirty="0">
              <a:latin typeface="Arial" panose="020B0604020202020204" pitchFamily="34" charset="0"/>
              <a:cs typeface="Arial" panose="020B0604020202020204" pitchFamily="34" charset="0"/>
            </a:endParaRPr>
          </a:p>
        </p:txBody>
      </p:sp>
      <p:pic>
        <p:nvPicPr>
          <p:cNvPr id="24" name="圖片 2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690" y="625395"/>
            <a:ext cx="3269263" cy="3269263"/>
          </a:xfrm>
          <a:prstGeom prst="rect">
            <a:avLst/>
          </a:prstGeom>
        </p:spPr>
      </p:pic>
      <p:sp>
        <p:nvSpPr>
          <p:cNvPr id="26" name="矩形 25"/>
          <p:cNvSpPr/>
          <p:nvPr/>
        </p:nvSpPr>
        <p:spPr>
          <a:xfrm>
            <a:off x="15520927" y="9081791"/>
            <a:ext cx="13871568" cy="769441"/>
          </a:xfrm>
          <a:prstGeom prst="rect">
            <a:avLst/>
          </a:prstGeom>
          <a:solidFill>
            <a:srgbClr val="4472C4"/>
          </a:solidFill>
        </p:spPr>
        <p:txBody>
          <a:bodyPr wrap="square">
            <a:spAutoFit/>
          </a:bodyPr>
          <a:lstStyle/>
          <a:p>
            <a:pPr algn="ctr"/>
            <a:r>
              <a:rPr lang="en-US" altLang="zh-TW" sz="4400" b="1" dirty="0">
                <a:solidFill>
                  <a:schemeClr val="bg1"/>
                </a:solidFill>
              </a:rPr>
              <a:t>Deep Learning of Kidney Mechanics</a:t>
            </a:r>
            <a:endParaRPr lang="zh-TW" altLang="en-US" sz="4400" b="1" dirty="0">
              <a:solidFill>
                <a:schemeClr val="bg1"/>
              </a:solidFill>
            </a:endParaRPr>
          </a:p>
        </p:txBody>
      </p:sp>
      <p:pic>
        <p:nvPicPr>
          <p:cNvPr id="7" name="圖片 6">
            <a:extLst>
              <a:ext uri="{FF2B5EF4-FFF2-40B4-BE49-F238E27FC236}">
                <a16:creationId xmlns:a16="http://schemas.microsoft.com/office/drawing/2014/main" id="{35DE4BCD-8A17-4973-82B0-50374C433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9791" y="19906545"/>
            <a:ext cx="13561243" cy="7149864"/>
          </a:xfrm>
          <a:prstGeom prst="rect">
            <a:avLst/>
          </a:prstGeom>
        </p:spPr>
      </p:pic>
      <p:pic>
        <p:nvPicPr>
          <p:cNvPr id="9" name="圖片 8">
            <a:extLst>
              <a:ext uri="{FF2B5EF4-FFF2-40B4-BE49-F238E27FC236}">
                <a16:creationId xmlns:a16="http://schemas.microsoft.com/office/drawing/2014/main" id="{98C9E6AA-5B63-4668-B707-8E47D0FE3E5F}"/>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46789" y="4642654"/>
            <a:ext cx="7058756" cy="3847207"/>
          </a:xfrm>
          <a:prstGeom prst="rect">
            <a:avLst/>
          </a:prstGeom>
        </p:spPr>
      </p:pic>
      <p:pic>
        <p:nvPicPr>
          <p:cNvPr id="11" name="圖片 10">
            <a:extLst>
              <a:ext uri="{FF2B5EF4-FFF2-40B4-BE49-F238E27FC236}">
                <a16:creationId xmlns:a16="http://schemas.microsoft.com/office/drawing/2014/main" id="{8F59F29E-D159-4B54-90E7-A58F1EB487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844" y="19625264"/>
            <a:ext cx="13909819" cy="7232025"/>
          </a:xfrm>
          <a:prstGeom prst="rect">
            <a:avLst/>
          </a:prstGeom>
        </p:spPr>
      </p:pic>
      <p:sp>
        <p:nvSpPr>
          <p:cNvPr id="25" name="矩形 24">
            <a:extLst>
              <a:ext uri="{FF2B5EF4-FFF2-40B4-BE49-F238E27FC236}">
                <a16:creationId xmlns:a16="http://schemas.microsoft.com/office/drawing/2014/main" id="{3CAB79A2-3388-4132-BB64-7AE73DA64072}"/>
              </a:ext>
            </a:extLst>
          </p:cNvPr>
          <p:cNvSpPr/>
          <p:nvPr/>
        </p:nvSpPr>
        <p:spPr>
          <a:xfrm>
            <a:off x="15516105" y="19013063"/>
            <a:ext cx="13871568" cy="769441"/>
          </a:xfrm>
          <a:prstGeom prst="rect">
            <a:avLst/>
          </a:prstGeom>
          <a:ln>
            <a:solidFill>
              <a:srgbClr val="4472C4"/>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US" altLang="zh-TW" sz="4400" b="1" dirty="0"/>
              <a:t>Dementia Screening Biosensors Development</a:t>
            </a:r>
            <a:endParaRPr lang="zh-TW" altLang="en-US" sz="4400" b="1" dirty="0"/>
          </a:p>
        </p:txBody>
      </p:sp>
      <p:sp>
        <p:nvSpPr>
          <p:cNvPr id="40" name="矩形 39">
            <a:extLst>
              <a:ext uri="{FF2B5EF4-FFF2-40B4-BE49-F238E27FC236}">
                <a16:creationId xmlns:a16="http://schemas.microsoft.com/office/drawing/2014/main" id="{3CAB79A2-3388-4132-BB64-7AE73DA64072}"/>
              </a:ext>
            </a:extLst>
          </p:cNvPr>
          <p:cNvSpPr/>
          <p:nvPr/>
        </p:nvSpPr>
        <p:spPr>
          <a:xfrm>
            <a:off x="15516105" y="27651070"/>
            <a:ext cx="13871568" cy="769441"/>
          </a:xfrm>
          <a:prstGeom prst="rect">
            <a:avLst/>
          </a:prstGeom>
          <a:solidFill>
            <a:srgbClr val="4472C4"/>
          </a:solidFill>
        </p:spPr>
        <p:txBody>
          <a:bodyPr wrap="square">
            <a:spAutoFit/>
          </a:bodyPr>
          <a:lstStyle/>
          <a:p>
            <a:pPr algn="ctr"/>
            <a:r>
              <a:rPr lang="en-US" altLang="zh-TW" sz="4400" b="1" dirty="0">
                <a:solidFill>
                  <a:schemeClr val="bg1"/>
                </a:solidFill>
              </a:rPr>
              <a:t>Validation of Rat Brain Hydromechanics</a:t>
            </a:r>
            <a:endParaRPr lang="zh-TW" altLang="en-US" sz="4400" b="1" dirty="0">
              <a:solidFill>
                <a:schemeClr val="bg1"/>
              </a:solidFill>
            </a:endParaRPr>
          </a:p>
        </p:txBody>
      </p:sp>
      <p:grpSp>
        <p:nvGrpSpPr>
          <p:cNvPr id="45" name="群組 44"/>
          <p:cNvGrpSpPr>
            <a:grpSpLocks noChangeAspect="1"/>
          </p:cNvGrpSpPr>
          <p:nvPr/>
        </p:nvGrpSpPr>
        <p:grpSpPr>
          <a:xfrm>
            <a:off x="1108329" y="31154404"/>
            <a:ext cx="13331571" cy="10667626"/>
            <a:chOff x="1438458" y="27503477"/>
            <a:chExt cx="13312200" cy="10652125"/>
          </a:xfrm>
        </p:grpSpPr>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8458" y="34128098"/>
              <a:ext cx="7160006" cy="4027504"/>
            </a:xfrm>
            <a:prstGeom prst="rect">
              <a:avLst/>
            </a:prstGeom>
          </p:spPr>
        </p:pic>
        <p:pic>
          <p:nvPicPr>
            <p:cNvPr id="18" name="圖片 17"/>
            <p:cNvPicPr>
              <a:picLocks noChangeAspect="1"/>
            </p:cNvPicPr>
            <p:nvPr/>
          </p:nvPicPr>
          <p:blipFill rotWithShape="1">
            <a:blip r:embed="rId9"/>
            <a:srcRect l="8454" r="10531" b="1806"/>
            <a:stretch/>
          </p:blipFill>
          <p:spPr>
            <a:xfrm>
              <a:off x="8942189" y="27503477"/>
              <a:ext cx="5727521" cy="5937190"/>
            </a:xfrm>
            <a:prstGeom prst="rect">
              <a:avLst/>
            </a:prstGeom>
          </p:spPr>
        </p:pic>
        <p:pic>
          <p:nvPicPr>
            <p:cNvPr id="22" name="圖片 21"/>
            <p:cNvPicPr>
              <a:picLocks noChangeAspect="1"/>
            </p:cNvPicPr>
            <p:nvPr/>
          </p:nvPicPr>
          <p:blipFill>
            <a:blip r:embed="rId10"/>
            <a:stretch>
              <a:fillRect/>
            </a:stretch>
          </p:blipFill>
          <p:spPr>
            <a:xfrm>
              <a:off x="1470810" y="27503477"/>
              <a:ext cx="7160006" cy="5937190"/>
            </a:xfrm>
            <a:prstGeom prst="rect">
              <a:avLst/>
            </a:prstGeom>
          </p:spPr>
        </p:pic>
        <p:pic>
          <p:nvPicPr>
            <p:cNvPr id="39" name="圖片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05690" y="34128098"/>
              <a:ext cx="5744968" cy="4027504"/>
            </a:xfrm>
            <a:prstGeom prst="rect">
              <a:avLst/>
            </a:prstGeom>
          </p:spPr>
        </p:pic>
      </p:grpSp>
      <p:grpSp>
        <p:nvGrpSpPr>
          <p:cNvPr id="8" name="群組 7"/>
          <p:cNvGrpSpPr/>
          <p:nvPr/>
        </p:nvGrpSpPr>
        <p:grpSpPr>
          <a:xfrm>
            <a:off x="15720586" y="28722265"/>
            <a:ext cx="13231238" cy="13499875"/>
            <a:chOff x="15645249" y="27971962"/>
            <a:chExt cx="13561648" cy="13836993"/>
          </a:xfrm>
        </p:grpSpPr>
        <p:grpSp>
          <p:nvGrpSpPr>
            <p:cNvPr id="12" name="群組 11"/>
            <p:cNvGrpSpPr>
              <a:grpSpLocks noChangeAspect="1"/>
            </p:cNvGrpSpPr>
            <p:nvPr/>
          </p:nvGrpSpPr>
          <p:grpSpPr>
            <a:xfrm>
              <a:off x="15645249" y="27971962"/>
              <a:ext cx="13561648" cy="13647937"/>
              <a:chOff x="17912000" y="22266927"/>
              <a:chExt cx="7642485" cy="7691113"/>
            </a:xfrm>
          </p:grpSpPr>
          <p:pic>
            <p:nvPicPr>
              <p:cNvPr id="27" name="圖片 26">
                <a:extLst>
                  <a:ext uri="{FF2B5EF4-FFF2-40B4-BE49-F238E27FC236}">
                    <a16:creationId xmlns:a16="http://schemas.microsoft.com/office/drawing/2014/main" id="{955A45E9-3D2A-4AFF-B683-B2E246F481F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968616" y="26250960"/>
                <a:ext cx="2686845" cy="3584077"/>
              </a:xfrm>
              <a:prstGeom prst="rect">
                <a:avLst/>
              </a:prstGeom>
            </p:spPr>
          </p:pic>
          <p:pic>
            <p:nvPicPr>
              <p:cNvPr id="28" name="圖片 27">
                <a:extLst>
                  <a:ext uri="{FF2B5EF4-FFF2-40B4-BE49-F238E27FC236}">
                    <a16:creationId xmlns:a16="http://schemas.microsoft.com/office/drawing/2014/main" id="{BBC8F83C-BF42-4FB8-B525-43ACAC7F136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818169" y="22266927"/>
                <a:ext cx="2686845" cy="3586486"/>
              </a:xfrm>
              <a:prstGeom prst="rect">
                <a:avLst/>
              </a:prstGeom>
            </p:spPr>
          </p:pic>
          <p:grpSp>
            <p:nvGrpSpPr>
              <p:cNvPr id="3" name="群組 2"/>
              <p:cNvGrpSpPr/>
              <p:nvPr/>
            </p:nvGrpSpPr>
            <p:grpSpPr>
              <a:xfrm>
                <a:off x="20850325" y="26269449"/>
                <a:ext cx="4704160" cy="3688591"/>
                <a:chOff x="17911998" y="22210325"/>
                <a:chExt cx="4704160" cy="3688591"/>
              </a:xfrm>
            </p:grpSpPr>
            <p:pic>
              <p:nvPicPr>
                <p:cNvPr id="29" name="圖片 28">
                  <a:extLst>
                    <a:ext uri="{FF2B5EF4-FFF2-40B4-BE49-F238E27FC236}">
                      <a16:creationId xmlns:a16="http://schemas.microsoft.com/office/drawing/2014/main" id="{5684F4F2-A0C6-4DDB-91DA-D5914FD9FE74}"/>
                    </a:ext>
                  </a:extLst>
                </p:cNvPr>
                <p:cNvPicPr>
                  <a:picLocks/>
                </p:cNvPicPr>
                <p:nvPr/>
              </p:nvPicPr>
              <p:blipFill>
                <a:blip r:embed="rId14"/>
                <a:stretch>
                  <a:fillRect/>
                </a:stretch>
              </p:blipFill>
              <p:spPr>
                <a:xfrm>
                  <a:off x="17911999" y="24817915"/>
                  <a:ext cx="4704159" cy="1081001"/>
                </a:xfrm>
                <a:prstGeom prst="rect">
                  <a:avLst/>
                </a:prstGeom>
              </p:spPr>
            </p:pic>
            <p:pic>
              <p:nvPicPr>
                <p:cNvPr id="30" name="圖片 29">
                  <a:extLst>
                    <a:ext uri="{FF2B5EF4-FFF2-40B4-BE49-F238E27FC236}">
                      <a16:creationId xmlns:a16="http://schemas.microsoft.com/office/drawing/2014/main" id="{5576012C-31FE-4FFF-B228-3863DC7E5D4A}"/>
                    </a:ext>
                  </a:extLst>
                </p:cNvPr>
                <p:cNvPicPr>
                  <a:picLocks/>
                </p:cNvPicPr>
                <p:nvPr/>
              </p:nvPicPr>
              <p:blipFill>
                <a:blip r:embed="rId15"/>
                <a:stretch>
                  <a:fillRect/>
                </a:stretch>
              </p:blipFill>
              <p:spPr>
                <a:xfrm>
                  <a:off x="17911998" y="23524611"/>
                  <a:ext cx="4704159" cy="1136429"/>
                </a:xfrm>
                <a:prstGeom prst="rect">
                  <a:avLst/>
                </a:prstGeom>
              </p:spPr>
            </p:pic>
            <p:grpSp>
              <p:nvGrpSpPr>
                <p:cNvPr id="31" name="群組 30">
                  <a:extLst>
                    <a:ext uri="{FF2B5EF4-FFF2-40B4-BE49-F238E27FC236}">
                      <a16:creationId xmlns:a16="http://schemas.microsoft.com/office/drawing/2014/main" id="{75C711C4-792B-40EE-8D06-03D7D69D0FC4}"/>
                    </a:ext>
                  </a:extLst>
                </p:cNvPr>
                <p:cNvGrpSpPr/>
                <p:nvPr/>
              </p:nvGrpSpPr>
              <p:grpSpPr>
                <a:xfrm>
                  <a:off x="17911998" y="22210325"/>
                  <a:ext cx="4704159" cy="1157412"/>
                  <a:chOff x="519583" y="4389910"/>
                  <a:chExt cx="11278578" cy="2343150"/>
                </a:xfrm>
              </p:grpSpPr>
              <p:pic>
                <p:nvPicPr>
                  <p:cNvPr id="32" name="圖片 31">
                    <a:extLst>
                      <a:ext uri="{FF2B5EF4-FFF2-40B4-BE49-F238E27FC236}">
                        <a16:creationId xmlns:a16="http://schemas.microsoft.com/office/drawing/2014/main" id="{E8B17D72-02D7-4C8C-B822-E317C894EDDC}"/>
                      </a:ext>
                    </a:extLst>
                  </p:cNvPr>
                  <p:cNvPicPr>
                    <a:picLocks noChangeAspect="1"/>
                  </p:cNvPicPr>
                  <p:nvPr/>
                </p:nvPicPr>
                <p:blipFill>
                  <a:blip r:embed="rId16"/>
                  <a:stretch>
                    <a:fillRect/>
                  </a:stretch>
                </p:blipFill>
                <p:spPr>
                  <a:xfrm>
                    <a:off x="519583" y="4389910"/>
                    <a:ext cx="11278578" cy="2343150"/>
                  </a:xfrm>
                  <a:prstGeom prst="rect">
                    <a:avLst/>
                  </a:prstGeom>
                </p:spPr>
              </p:pic>
              <p:cxnSp>
                <p:nvCxnSpPr>
                  <p:cNvPr id="33" name="直線單箭頭接點 32">
                    <a:extLst>
                      <a:ext uri="{FF2B5EF4-FFF2-40B4-BE49-F238E27FC236}">
                        <a16:creationId xmlns:a16="http://schemas.microsoft.com/office/drawing/2014/main" id="{8F2A4DF6-42BE-474F-A080-3E0DCC2F3896}"/>
                      </a:ext>
                    </a:extLst>
                  </p:cNvPr>
                  <p:cNvCxnSpPr>
                    <a:cxnSpLocks/>
                  </p:cNvCxnSpPr>
                  <p:nvPr/>
                </p:nvCxnSpPr>
                <p:spPr>
                  <a:xfrm flipV="1">
                    <a:off x="10102525" y="4899554"/>
                    <a:ext cx="825624" cy="51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群組 9"/>
              <p:cNvGrpSpPr/>
              <p:nvPr/>
            </p:nvGrpSpPr>
            <p:grpSpPr>
              <a:xfrm>
                <a:off x="17912000" y="22266928"/>
                <a:ext cx="4683375" cy="3811980"/>
                <a:chOff x="18090093" y="26025185"/>
                <a:chExt cx="4683375" cy="3811980"/>
              </a:xfrm>
            </p:grpSpPr>
            <p:pic>
              <p:nvPicPr>
                <p:cNvPr id="34" name="圖片 33">
                  <a:extLst>
                    <a:ext uri="{FF2B5EF4-FFF2-40B4-BE49-F238E27FC236}">
                      <a16:creationId xmlns:a16="http://schemas.microsoft.com/office/drawing/2014/main" id="{EBFCFA94-8340-4E3E-AA44-F818346D190C}"/>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16389" b="11068"/>
                <a:stretch/>
              </p:blipFill>
              <p:spPr>
                <a:xfrm>
                  <a:off x="18146710" y="26025186"/>
                  <a:ext cx="1723529" cy="1667822"/>
                </a:xfrm>
                <a:prstGeom prst="rect">
                  <a:avLst/>
                </a:prstGeom>
              </p:spPr>
            </p:pic>
            <p:pic>
              <p:nvPicPr>
                <p:cNvPr id="35" name="圖片 34">
                  <a:extLst>
                    <a:ext uri="{FF2B5EF4-FFF2-40B4-BE49-F238E27FC236}">
                      <a16:creationId xmlns:a16="http://schemas.microsoft.com/office/drawing/2014/main" id="{2F880C90-5777-42CB-B9F9-22218A55300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24430"/>
                <a:stretch/>
              </p:blipFill>
              <p:spPr>
                <a:xfrm>
                  <a:off x="18146709" y="27941440"/>
                  <a:ext cx="1723529" cy="1667823"/>
                </a:xfrm>
                <a:prstGeom prst="rect">
                  <a:avLst/>
                </a:prstGeom>
              </p:spPr>
            </p:pic>
            <p:pic>
              <p:nvPicPr>
                <p:cNvPr id="36" name="圖片 35">
                  <a:extLst>
                    <a:ext uri="{FF2B5EF4-FFF2-40B4-BE49-F238E27FC236}">
                      <a16:creationId xmlns:a16="http://schemas.microsoft.com/office/drawing/2014/main" id="{01AB6025-D3AA-4FE5-A172-38A39409F685}"/>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989" t="8333" r="45971"/>
                <a:stretch/>
              </p:blipFill>
              <p:spPr>
                <a:xfrm>
                  <a:off x="20024806" y="26025186"/>
                  <a:ext cx="1269505" cy="3584077"/>
                </a:xfrm>
                <a:prstGeom prst="rect">
                  <a:avLst/>
                </a:prstGeom>
              </p:spPr>
            </p:pic>
            <p:pic>
              <p:nvPicPr>
                <p:cNvPr id="37" name="圖片 36">
                  <a:extLst>
                    <a:ext uri="{FF2B5EF4-FFF2-40B4-BE49-F238E27FC236}">
                      <a16:creationId xmlns:a16="http://schemas.microsoft.com/office/drawing/2014/main" id="{4B1188A9-8462-448D-8A76-54A1FB8C08B0}"/>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30200" t="11949" r="26286" b="10680"/>
                <a:stretch/>
              </p:blipFill>
              <p:spPr>
                <a:xfrm>
                  <a:off x="21426982" y="26025185"/>
                  <a:ext cx="1304531" cy="3584077"/>
                </a:xfrm>
                <a:prstGeom prst="rect">
                  <a:avLst/>
                </a:prstGeom>
              </p:spPr>
            </p:pic>
            <p:sp>
              <p:nvSpPr>
                <p:cNvPr id="41" name="文字方塊 40">
                  <a:extLst>
                    <a:ext uri="{FF2B5EF4-FFF2-40B4-BE49-F238E27FC236}">
                      <a16:creationId xmlns:a16="http://schemas.microsoft.com/office/drawing/2014/main" id="{4A0A3C7C-1973-4E06-AC0B-892844CD3AEB}"/>
                    </a:ext>
                  </a:extLst>
                </p:cNvPr>
                <p:cNvSpPr txBox="1"/>
                <p:nvPr/>
              </p:nvSpPr>
              <p:spPr>
                <a:xfrm>
                  <a:off x="18090093" y="29609262"/>
                  <a:ext cx="1833776" cy="225477"/>
                </a:xfrm>
                <a:prstGeom prst="rect">
                  <a:avLst/>
                </a:prstGeom>
                <a:noFill/>
              </p:spPr>
              <p:txBody>
                <a:bodyPr wrap="square" rtlCol="0">
                  <a:spAutoFit/>
                </a:bodyPr>
                <a:lstStyle/>
                <a:p>
                  <a:pPr algn="ctr"/>
                  <a:r>
                    <a:rPr lang="en-GB" altLang="zh-TW" sz="2000" dirty="0">
                      <a:solidFill>
                        <a:srgbClr val="0070C0"/>
                      </a:solidFill>
                      <a:latin typeface="Helvetica Neue"/>
                    </a:rPr>
                    <a:t>Methylene blue confirmation</a:t>
                  </a:r>
                  <a:endParaRPr lang="zh-TW" altLang="en-US" sz="2000" dirty="0">
                    <a:solidFill>
                      <a:srgbClr val="0070C0"/>
                    </a:solidFill>
                    <a:latin typeface="Helvetica Neue"/>
                  </a:endParaRPr>
                </a:p>
              </p:txBody>
            </p:sp>
            <p:sp>
              <p:nvSpPr>
                <p:cNvPr id="42" name="文字方塊 41">
                  <a:extLst>
                    <a:ext uri="{FF2B5EF4-FFF2-40B4-BE49-F238E27FC236}">
                      <a16:creationId xmlns:a16="http://schemas.microsoft.com/office/drawing/2014/main" id="{0F73B6FB-6A94-4043-A9EE-5D53AE1176E2}"/>
                    </a:ext>
                  </a:extLst>
                </p:cNvPr>
                <p:cNvSpPr txBox="1"/>
                <p:nvPr/>
              </p:nvSpPr>
              <p:spPr>
                <a:xfrm>
                  <a:off x="18414634" y="27689246"/>
                  <a:ext cx="1187678" cy="225477"/>
                </a:xfrm>
                <a:prstGeom prst="rect">
                  <a:avLst/>
                </a:prstGeom>
                <a:noFill/>
              </p:spPr>
              <p:txBody>
                <a:bodyPr wrap="square" rtlCol="0">
                  <a:spAutoFit/>
                </a:bodyPr>
                <a:lstStyle/>
                <a:p>
                  <a:r>
                    <a:rPr lang="en-GB" altLang="zh-TW" sz="2000" dirty="0">
                      <a:solidFill>
                        <a:srgbClr val="0070C0"/>
                      </a:solidFill>
                      <a:latin typeface="Helvetica Neue"/>
                    </a:rPr>
                    <a:t>Smecta injection</a:t>
                  </a:r>
                  <a:endParaRPr lang="zh-TW" altLang="en-US" sz="2000" dirty="0">
                    <a:solidFill>
                      <a:srgbClr val="0070C0"/>
                    </a:solidFill>
                    <a:latin typeface="Helvetica Neue"/>
                  </a:endParaRPr>
                </a:p>
              </p:txBody>
            </p:sp>
            <p:sp>
              <p:nvSpPr>
                <p:cNvPr id="43" name="文字方塊 42">
                  <a:extLst>
                    <a:ext uri="{FF2B5EF4-FFF2-40B4-BE49-F238E27FC236}">
                      <a16:creationId xmlns:a16="http://schemas.microsoft.com/office/drawing/2014/main" id="{AA57BC93-42A3-40E1-9345-4B2026C8668D}"/>
                    </a:ext>
                  </a:extLst>
                </p:cNvPr>
                <p:cNvSpPr txBox="1"/>
                <p:nvPr/>
              </p:nvSpPr>
              <p:spPr>
                <a:xfrm>
                  <a:off x="20309303" y="29609262"/>
                  <a:ext cx="609617" cy="225477"/>
                </a:xfrm>
                <a:prstGeom prst="rect">
                  <a:avLst/>
                </a:prstGeom>
                <a:noFill/>
              </p:spPr>
              <p:txBody>
                <a:bodyPr wrap="square" rtlCol="0">
                  <a:spAutoFit/>
                </a:bodyPr>
                <a:lstStyle/>
                <a:p>
                  <a:r>
                    <a:rPr lang="en-GB" altLang="zh-TW" sz="2000" dirty="0">
                      <a:solidFill>
                        <a:srgbClr val="0070C0"/>
                      </a:solidFill>
                      <a:latin typeface="Helvetica Neue"/>
                    </a:rPr>
                    <a:t>Control</a:t>
                  </a:r>
                  <a:endParaRPr lang="zh-TW" altLang="en-US" sz="2000" dirty="0">
                    <a:solidFill>
                      <a:srgbClr val="0070C0"/>
                    </a:solidFill>
                    <a:latin typeface="Helvetica Neue"/>
                  </a:endParaRPr>
                </a:p>
              </p:txBody>
            </p:sp>
            <p:sp>
              <p:nvSpPr>
                <p:cNvPr id="44" name="文字方塊 43">
                  <a:extLst>
                    <a:ext uri="{FF2B5EF4-FFF2-40B4-BE49-F238E27FC236}">
                      <a16:creationId xmlns:a16="http://schemas.microsoft.com/office/drawing/2014/main" id="{5604A1A8-4B18-4D77-8BB1-88836A34CA5F}"/>
                    </a:ext>
                  </a:extLst>
                </p:cNvPr>
                <p:cNvSpPr txBox="1"/>
                <p:nvPr/>
              </p:nvSpPr>
              <p:spPr>
                <a:xfrm>
                  <a:off x="21385026" y="29611688"/>
                  <a:ext cx="1388442" cy="225477"/>
                </a:xfrm>
                <a:prstGeom prst="rect">
                  <a:avLst/>
                </a:prstGeom>
                <a:noFill/>
              </p:spPr>
              <p:txBody>
                <a:bodyPr wrap="square" rtlCol="0">
                  <a:spAutoFit/>
                </a:bodyPr>
                <a:lstStyle/>
                <a:p>
                  <a:r>
                    <a:rPr lang="en-GB" altLang="zh-TW" sz="2000" dirty="0">
                      <a:solidFill>
                        <a:srgbClr val="0070C0"/>
                      </a:solidFill>
                      <a:latin typeface="Helvetica Neue"/>
                    </a:rPr>
                    <a:t>Injection after 8 days</a:t>
                  </a:r>
                  <a:endParaRPr lang="zh-TW" altLang="en-US" sz="2000" dirty="0">
                    <a:solidFill>
                      <a:srgbClr val="0070C0"/>
                    </a:solidFill>
                    <a:latin typeface="Helvetica Neue"/>
                  </a:endParaRPr>
                </a:p>
              </p:txBody>
            </p:sp>
          </p:grpSp>
        </p:grpSp>
        <p:sp>
          <p:nvSpPr>
            <p:cNvPr id="46" name="文字方塊 45">
              <a:extLst>
                <a:ext uri="{FF2B5EF4-FFF2-40B4-BE49-F238E27FC236}">
                  <a16:creationId xmlns:a16="http://schemas.microsoft.com/office/drawing/2014/main" id="{5604A1A8-4B18-4D77-8BB1-88836A34CA5F}"/>
                </a:ext>
              </a:extLst>
            </p:cNvPr>
            <p:cNvSpPr txBox="1"/>
            <p:nvPr/>
          </p:nvSpPr>
          <p:spPr>
            <a:xfrm>
              <a:off x="23301537" y="36882525"/>
              <a:ext cx="3937543" cy="410102"/>
            </a:xfrm>
            <a:prstGeom prst="rect">
              <a:avLst/>
            </a:prstGeom>
            <a:noFill/>
          </p:spPr>
          <p:txBody>
            <a:bodyPr wrap="square" rtlCol="0">
              <a:spAutoFit/>
            </a:bodyPr>
            <a:lstStyle/>
            <a:p>
              <a:r>
                <a:rPr lang="en-US" altLang="zh-TW" sz="2000" dirty="0">
                  <a:solidFill>
                    <a:srgbClr val="0070C0"/>
                  </a:solidFill>
                  <a:latin typeface="Helvetica Neue"/>
                </a:rPr>
                <a:t>Cerebral ventricular pressure</a:t>
              </a:r>
              <a:endParaRPr lang="zh-TW" altLang="en-US" sz="2000" dirty="0">
                <a:solidFill>
                  <a:srgbClr val="0070C0"/>
                </a:solidFill>
                <a:latin typeface="Helvetica Neue"/>
              </a:endParaRPr>
            </a:p>
          </p:txBody>
        </p:sp>
        <p:sp>
          <p:nvSpPr>
            <p:cNvPr id="47" name="文字方塊 46">
              <a:extLst>
                <a:ext uri="{FF2B5EF4-FFF2-40B4-BE49-F238E27FC236}">
                  <a16:creationId xmlns:a16="http://schemas.microsoft.com/office/drawing/2014/main" id="{5604A1A8-4B18-4D77-8BB1-88836A34CA5F}"/>
                </a:ext>
              </a:extLst>
            </p:cNvPr>
            <p:cNvSpPr txBox="1"/>
            <p:nvPr/>
          </p:nvSpPr>
          <p:spPr>
            <a:xfrm>
              <a:off x="23753234" y="39177504"/>
              <a:ext cx="2903979" cy="410102"/>
            </a:xfrm>
            <a:prstGeom prst="rect">
              <a:avLst/>
            </a:prstGeom>
            <a:noFill/>
          </p:spPr>
          <p:txBody>
            <a:bodyPr wrap="square" rtlCol="0">
              <a:spAutoFit/>
            </a:bodyPr>
            <a:lstStyle/>
            <a:p>
              <a:r>
                <a:rPr lang="en-US" altLang="zh-TW" sz="2000" dirty="0">
                  <a:solidFill>
                    <a:srgbClr val="0070C0"/>
                  </a:solidFill>
                  <a:latin typeface="Helvetica Neue"/>
                </a:rPr>
                <a:t>Jugular vein pressure</a:t>
              </a:r>
              <a:endParaRPr lang="zh-TW" altLang="en-US" sz="2000" dirty="0">
                <a:solidFill>
                  <a:srgbClr val="0070C0"/>
                </a:solidFill>
                <a:latin typeface="Helvetica Neue"/>
              </a:endParaRPr>
            </a:p>
          </p:txBody>
        </p:sp>
        <p:sp>
          <p:nvSpPr>
            <p:cNvPr id="48" name="文字方塊 47">
              <a:extLst>
                <a:ext uri="{FF2B5EF4-FFF2-40B4-BE49-F238E27FC236}">
                  <a16:creationId xmlns:a16="http://schemas.microsoft.com/office/drawing/2014/main" id="{5604A1A8-4B18-4D77-8BB1-88836A34CA5F}"/>
                </a:ext>
              </a:extLst>
            </p:cNvPr>
            <p:cNvSpPr txBox="1"/>
            <p:nvPr/>
          </p:nvSpPr>
          <p:spPr>
            <a:xfrm>
              <a:off x="23646057" y="41398853"/>
              <a:ext cx="3163456" cy="410102"/>
            </a:xfrm>
            <a:prstGeom prst="rect">
              <a:avLst/>
            </a:prstGeom>
            <a:noFill/>
          </p:spPr>
          <p:txBody>
            <a:bodyPr wrap="square" rtlCol="0">
              <a:spAutoFit/>
            </a:bodyPr>
            <a:lstStyle/>
            <a:p>
              <a:r>
                <a:rPr lang="en-US" altLang="zh-TW" sz="2000" dirty="0">
                  <a:solidFill>
                    <a:srgbClr val="0070C0"/>
                  </a:solidFill>
                  <a:latin typeface="Helvetica Neue"/>
                </a:rPr>
                <a:t>Carotid artery pressure</a:t>
              </a:r>
              <a:endParaRPr lang="zh-TW" altLang="en-US" sz="2000" dirty="0">
                <a:solidFill>
                  <a:srgbClr val="0070C0"/>
                </a:solidFill>
                <a:latin typeface="Helvetica Neue"/>
              </a:endParaRPr>
            </a:p>
          </p:txBody>
        </p:sp>
      </p:grpSp>
      <p:grpSp>
        <p:nvGrpSpPr>
          <p:cNvPr id="21" name="群組 20"/>
          <p:cNvGrpSpPr/>
          <p:nvPr/>
        </p:nvGrpSpPr>
        <p:grpSpPr>
          <a:xfrm>
            <a:off x="15888999" y="10466785"/>
            <a:ext cx="13062825" cy="7264965"/>
            <a:chOff x="15618380" y="10470169"/>
            <a:chExt cx="13465772" cy="7489066"/>
          </a:xfrm>
        </p:grpSpPr>
        <p:pic>
          <p:nvPicPr>
            <p:cNvPr id="17" name="圖片 2">
              <a:extLst>
                <a:ext uri="{FF2B5EF4-FFF2-40B4-BE49-F238E27FC236}">
                  <a16:creationId xmlns:a16="http://schemas.microsoft.com/office/drawing/2014/main" id="{08A87C1E-AC63-4EEF-B1F5-5E94D5F1ED12}"/>
                </a:ext>
              </a:extLst>
            </p:cNvPr>
            <p:cNvPicPr>
              <a:picLocks noChangeAspect="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b="6911"/>
            <a:stretch/>
          </p:blipFill>
          <p:spPr bwMode="auto">
            <a:xfrm>
              <a:off x="15618380" y="10470169"/>
              <a:ext cx="3938005" cy="316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圖片 1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513542" y="10821767"/>
              <a:ext cx="8570610" cy="6646781"/>
            </a:xfrm>
            <a:prstGeom prst="rect">
              <a:avLst/>
            </a:prstGeom>
          </p:spPr>
        </p:pic>
        <p:pic>
          <p:nvPicPr>
            <p:cNvPr id="20" name="圖片 19"/>
            <p:cNvPicPr>
              <a:picLocks noChangeAspect="1"/>
            </p:cNvPicPr>
            <p:nvPr/>
          </p:nvPicPr>
          <p:blipFill rotWithShape="1">
            <a:blip r:embed="rId23">
              <a:extLst>
                <a:ext uri="{28A0092B-C50C-407E-A947-70E740481C1C}">
                  <a14:useLocalDpi xmlns:a14="http://schemas.microsoft.com/office/drawing/2010/main" val="0"/>
                </a:ext>
              </a:extLst>
            </a:blip>
            <a:srcRect l="10752" t="9501" r="7818" b="15930"/>
            <a:stretch/>
          </p:blipFill>
          <p:spPr>
            <a:xfrm>
              <a:off x="15618380" y="13922246"/>
              <a:ext cx="4338966" cy="4036989"/>
            </a:xfrm>
            <a:prstGeom prst="rect">
              <a:avLst/>
            </a:prstGeom>
          </p:spPr>
        </p:pic>
      </p:grpSp>
      <p:sp>
        <p:nvSpPr>
          <p:cNvPr id="38" name="Rectangle 37">
            <a:extLst>
              <a:ext uri="{FF2B5EF4-FFF2-40B4-BE49-F238E27FC236}">
                <a16:creationId xmlns:a16="http://schemas.microsoft.com/office/drawing/2014/main" id="{E64354EA-A412-4B3F-B250-BD08C14ED11A}"/>
              </a:ext>
            </a:extLst>
          </p:cNvPr>
          <p:cNvSpPr/>
          <p:nvPr/>
        </p:nvSpPr>
        <p:spPr>
          <a:xfrm>
            <a:off x="819150" y="9081791"/>
            <a:ext cx="14141334" cy="178900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TextBox 49">
            <a:extLst>
              <a:ext uri="{FF2B5EF4-FFF2-40B4-BE49-F238E27FC236}">
                <a16:creationId xmlns:a16="http://schemas.microsoft.com/office/drawing/2014/main" id="{1BD6B8AE-3A1D-435E-B797-838C3B585BCF}"/>
              </a:ext>
            </a:extLst>
          </p:cNvPr>
          <p:cNvSpPr txBox="1"/>
          <p:nvPr/>
        </p:nvSpPr>
        <p:spPr>
          <a:xfrm>
            <a:off x="804226" y="9081790"/>
            <a:ext cx="14333380" cy="769441"/>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hangingPunct="0">
              <a:spcAft>
                <a:spcPts val="600"/>
              </a:spcAft>
            </a:pPr>
            <a:r>
              <a:rPr lang="en-US" altLang="zh-TW" sz="4400" b="1" dirty="0"/>
              <a:t>Image Recognition Algorithm for Brain Disease Recognition</a:t>
            </a:r>
          </a:p>
        </p:txBody>
      </p:sp>
      <p:sp>
        <p:nvSpPr>
          <p:cNvPr id="51" name="Rectangle 50">
            <a:extLst>
              <a:ext uri="{FF2B5EF4-FFF2-40B4-BE49-F238E27FC236}">
                <a16:creationId xmlns:a16="http://schemas.microsoft.com/office/drawing/2014/main" id="{7C69773B-821C-46FB-A0DB-533AF70040BB}"/>
              </a:ext>
            </a:extLst>
          </p:cNvPr>
          <p:cNvSpPr/>
          <p:nvPr/>
        </p:nvSpPr>
        <p:spPr>
          <a:xfrm>
            <a:off x="15520928" y="9077486"/>
            <a:ext cx="13871568" cy="9081931"/>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Rectangle 51">
            <a:extLst>
              <a:ext uri="{FF2B5EF4-FFF2-40B4-BE49-F238E27FC236}">
                <a16:creationId xmlns:a16="http://schemas.microsoft.com/office/drawing/2014/main" id="{B1AD394D-1697-4909-87BF-2DD18EF4A9BE}"/>
              </a:ext>
            </a:extLst>
          </p:cNvPr>
          <p:cNvSpPr/>
          <p:nvPr/>
        </p:nvSpPr>
        <p:spPr>
          <a:xfrm>
            <a:off x="15516105" y="19013063"/>
            <a:ext cx="13871568" cy="7958755"/>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Rectangle 52">
            <a:extLst>
              <a:ext uri="{FF2B5EF4-FFF2-40B4-BE49-F238E27FC236}">
                <a16:creationId xmlns:a16="http://schemas.microsoft.com/office/drawing/2014/main" id="{676CECE4-25DA-4494-8992-5B5CBF187472}"/>
              </a:ext>
            </a:extLst>
          </p:cNvPr>
          <p:cNvSpPr/>
          <p:nvPr/>
        </p:nvSpPr>
        <p:spPr>
          <a:xfrm>
            <a:off x="15516105" y="27649813"/>
            <a:ext cx="13871568" cy="145723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Rectangle 53">
            <a:extLst>
              <a:ext uri="{FF2B5EF4-FFF2-40B4-BE49-F238E27FC236}">
                <a16:creationId xmlns:a16="http://schemas.microsoft.com/office/drawing/2014/main" id="{26E12B7D-D4BA-4A35-B21A-37866553A182}"/>
              </a:ext>
            </a:extLst>
          </p:cNvPr>
          <p:cNvSpPr/>
          <p:nvPr/>
        </p:nvSpPr>
        <p:spPr>
          <a:xfrm>
            <a:off x="804226" y="27683245"/>
            <a:ext cx="14207420" cy="145723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矩形 39">
            <a:extLst>
              <a:ext uri="{FF2B5EF4-FFF2-40B4-BE49-F238E27FC236}">
                <a16:creationId xmlns:a16="http://schemas.microsoft.com/office/drawing/2014/main" id="{422A700A-6D72-4472-9E7C-D96A97051E02}"/>
              </a:ext>
            </a:extLst>
          </p:cNvPr>
          <p:cNvSpPr/>
          <p:nvPr/>
        </p:nvSpPr>
        <p:spPr>
          <a:xfrm>
            <a:off x="804226" y="27649813"/>
            <a:ext cx="14207420" cy="769441"/>
          </a:xfrm>
          <a:prstGeom prst="rect">
            <a:avLst/>
          </a:prstGeom>
          <a:solidFill>
            <a:srgbClr val="4472C4"/>
          </a:solidFill>
        </p:spPr>
        <p:txBody>
          <a:bodyPr wrap="square">
            <a:spAutoFit/>
          </a:bodyPr>
          <a:lstStyle/>
          <a:p>
            <a:pPr algn="ctr"/>
            <a:r>
              <a:rPr lang="en-US" altLang="zh-TW" sz="4400" b="1" dirty="0">
                <a:solidFill>
                  <a:schemeClr val="bg1"/>
                </a:solidFill>
              </a:rPr>
              <a:t>Brain Biomechanics Study</a:t>
            </a:r>
            <a:endParaRPr lang="zh-TW" altLang="en-US" sz="4400" b="1" dirty="0">
              <a:solidFill>
                <a:schemeClr val="bg1"/>
              </a:solidFill>
            </a:endParaRPr>
          </a:p>
        </p:txBody>
      </p:sp>
    </p:spTree>
    <p:extLst>
      <p:ext uri="{BB962C8B-B14F-4D97-AF65-F5344CB8AC3E}">
        <p14:creationId xmlns:p14="http://schemas.microsoft.com/office/powerpoint/2010/main" val="3669032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72875" y="-344805"/>
            <a:ext cx="30275212" cy="10418108"/>
          </a:xfrm>
          <a:prstGeom prst="rect">
            <a:avLst/>
          </a:prstGeom>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p:cNvSpPr>
            <a:spLocks noGrp="1"/>
          </p:cNvSpPr>
          <p:nvPr>
            <p:ph type="ctrTitle"/>
          </p:nvPr>
        </p:nvSpPr>
        <p:spPr>
          <a:xfrm>
            <a:off x="3597938" y="834996"/>
            <a:ext cx="22628903" cy="1931064"/>
          </a:xfrm>
        </p:spPr>
        <p:txBody>
          <a:bodyPr>
            <a:noAutofit/>
          </a:bodyPr>
          <a:lstStyle/>
          <a:p>
            <a:r>
              <a:rPr lang="zh-TW" altLang="en-US" sz="11300" b="1" dirty="0">
                <a:latin typeface="DengXian" panose="02010600030101010101" pitchFamily="2" charset="-122"/>
                <a:ea typeface="DengXian" panose="02010600030101010101" pitchFamily="2" charset="-122"/>
              </a:rPr>
              <a:t> 生醫力學團隊  </a:t>
            </a:r>
            <a:r>
              <a:rPr lang="en-US" altLang="zh-TW" sz="11300" b="1" dirty="0">
                <a:latin typeface="DengXian" panose="02010600030101010101" pitchFamily="2" charset="-122"/>
                <a:ea typeface="DengXian" panose="02010600030101010101" pitchFamily="2" charset="-122"/>
              </a:rPr>
              <a:t>PhysioMech Group</a:t>
            </a:r>
            <a:endParaRPr lang="zh-TW" altLang="en-US" sz="11300" b="1" dirty="0">
              <a:latin typeface="DengXian" panose="02010600030101010101" pitchFamily="2" charset="-122"/>
              <a:ea typeface="DengXian" panose="02010600030101010101" pitchFamily="2" charset="-122"/>
            </a:endParaRPr>
          </a:p>
        </p:txBody>
      </p:sp>
      <p:pic>
        <p:nvPicPr>
          <p:cNvPr id="4" name="圖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19882" y="834996"/>
            <a:ext cx="3268800" cy="3268800"/>
          </a:xfrm>
          <a:prstGeom prst="rect">
            <a:avLst/>
          </a:prstGeom>
        </p:spPr>
      </p:pic>
      <p:sp>
        <p:nvSpPr>
          <p:cNvPr id="5" name="文字方塊 4"/>
          <p:cNvSpPr txBox="1"/>
          <p:nvPr/>
        </p:nvSpPr>
        <p:spPr>
          <a:xfrm>
            <a:off x="17912000" y="3027353"/>
            <a:ext cx="8552260" cy="923330"/>
          </a:xfrm>
          <a:prstGeom prst="rect">
            <a:avLst/>
          </a:prstGeom>
          <a:noFill/>
        </p:spPr>
        <p:txBody>
          <a:bodyPr wrap="square" rtlCol="0">
            <a:spAutoFit/>
          </a:bodyPr>
          <a:lstStyle/>
          <a:p>
            <a:r>
              <a:rPr lang="en-US" altLang="zh-TW" sz="5400" b="1" dirty="0"/>
              <a:t>Advisor</a:t>
            </a:r>
            <a:r>
              <a:rPr lang="zh-TW" altLang="en-US" sz="5400" b="1" dirty="0"/>
              <a:t>：</a:t>
            </a:r>
            <a:r>
              <a:rPr lang="en-US" altLang="zh-TW" sz="5400" b="1" dirty="0"/>
              <a:t>Prof. Dean Chou</a:t>
            </a:r>
            <a:endParaRPr lang="zh-TW" altLang="en-US" sz="5400" b="1" dirty="0"/>
          </a:p>
        </p:txBody>
      </p:sp>
      <p:sp>
        <p:nvSpPr>
          <p:cNvPr id="13" name="文字方塊 12"/>
          <p:cNvSpPr txBox="1"/>
          <p:nvPr/>
        </p:nvSpPr>
        <p:spPr>
          <a:xfrm>
            <a:off x="968580" y="4185603"/>
            <a:ext cx="20786519" cy="4401205"/>
          </a:xfrm>
          <a:prstGeom prst="rect">
            <a:avLst/>
          </a:prstGeom>
          <a:noFill/>
        </p:spPr>
        <p:txBody>
          <a:bodyPr wrap="square" rtlCol="0">
            <a:spAutoFit/>
          </a:bodyPr>
          <a:lstStyle/>
          <a:p>
            <a:pPr algn="just"/>
            <a:r>
              <a:rPr lang="en-US" altLang="zh-TW" sz="4000" dirty="0">
                <a:latin typeface="Arial" panose="020B0604020202020204" pitchFamily="34" charset="0"/>
              </a:rPr>
              <a:t>Kami </a:t>
            </a:r>
            <a:r>
              <a:rPr lang="en-US" altLang="zh-TW" sz="4000" dirty="0" err="1">
                <a:latin typeface="Arial" panose="020B0604020202020204" pitchFamily="34" charset="0"/>
              </a:rPr>
              <a:t>berkomitmen</a:t>
            </a:r>
            <a:r>
              <a:rPr lang="en-US" altLang="zh-TW" sz="4000" dirty="0">
                <a:latin typeface="Arial" panose="020B0604020202020204" pitchFamily="34" charset="0"/>
              </a:rPr>
              <a:t> </a:t>
            </a:r>
            <a:r>
              <a:rPr lang="en-US" altLang="zh-TW" sz="4000" dirty="0" err="1">
                <a:latin typeface="Arial" panose="020B0604020202020204" pitchFamily="34" charset="0"/>
              </a:rPr>
              <a:t>untuk</a:t>
            </a:r>
            <a:r>
              <a:rPr lang="en-US" altLang="zh-TW" sz="4000" dirty="0">
                <a:latin typeface="Arial" panose="020B0604020202020204" pitchFamily="34" charset="0"/>
              </a:rPr>
              <a:t> </a:t>
            </a:r>
            <a:r>
              <a:rPr lang="en-US" altLang="zh-TW" sz="4000" dirty="0" err="1">
                <a:latin typeface="Arial" panose="020B0604020202020204" pitchFamily="34" charset="0"/>
              </a:rPr>
              <a:t>mengeksplorasi</a:t>
            </a:r>
            <a:r>
              <a:rPr lang="en-US" altLang="zh-TW" sz="4000" dirty="0">
                <a:latin typeface="Arial" panose="020B0604020202020204" pitchFamily="34" charset="0"/>
              </a:rPr>
              <a:t> </a:t>
            </a:r>
            <a:r>
              <a:rPr lang="en-US" altLang="zh-TW" sz="4000" dirty="0" err="1">
                <a:latin typeface="Arial" panose="020B0604020202020204" pitchFamily="34" charset="0"/>
              </a:rPr>
              <a:t>persilangan</a:t>
            </a:r>
            <a:r>
              <a:rPr lang="en-US" altLang="zh-TW" sz="4000" dirty="0">
                <a:latin typeface="Arial" panose="020B0604020202020204" pitchFamily="34" charset="0"/>
              </a:rPr>
              <a:t> </a:t>
            </a:r>
            <a:r>
              <a:rPr lang="en-US" altLang="zh-TW" sz="4000" dirty="0" err="1">
                <a:latin typeface="Arial" panose="020B0604020202020204" pitchFamily="34" charset="0"/>
              </a:rPr>
              <a:t>ilmu</a:t>
            </a:r>
            <a:r>
              <a:rPr lang="en-US" altLang="zh-TW" sz="4000" dirty="0">
                <a:latin typeface="Arial" panose="020B0604020202020204" pitchFamily="34" charset="0"/>
              </a:rPr>
              <a:t> </a:t>
            </a:r>
            <a:r>
              <a:rPr lang="en-US" altLang="zh-TW" sz="4000" dirty="0" err="1">
                <a:latin typeface="Arial" panose="020B0604020202020204" pitchFamily="34" charset="0"/>
              </a:rPr>
              <a:t>bidang</a:t>
            </a:r>
            <a:r>
              <a:rPr lang="en-US" altLang="zh-TW" sz="4000" dirty="0">
                <a:latin typeface="Arial" panose="020B0604020202020204" pitchFamily="34" charset="0"/>
              </a:rPr>
              <a:t> </a:t>
            </a:r>
            <a:r>
              <a:rPr lang="en-US" altLang="zh-TW" sz="4000" dirty="0" err="1">
                <a:latin typeface="Arial" panose="020B0604020202020204" pitchFamily="34" charset="0"/>
              </a:rPr>
              <a:t>teknik</a:t>
            </a:r>
            <a:r>
              <a:rPr lang="en-US" altLang="zh-TW" sz="4000" dirty="0">
                <a:latin typeface="Arial" panose="020B0604020202020204" pitchFamily="34" charset="0"/>
              </a:rPr>
              <a:t> </a:t>
            </a:r>
            <a:r>
              <a:rPr lang="en-US" altLang="zh-TW" sz="4000" dirty="0" err="1">
                <a:latin typeface="Arial" panose="020B0604020202020204" pitchFamily="34" charset="0"/>
              </a:rPr>
              <a:t>dengan</a:t>
            </a:r>
            <a:r>
              <a:rPr lang="en-US" altLang="zh-TW" sz="4000" dirty="0">
                <a:latin typeface="Arial" panose="020B0604020202020204" pitchFamily="34" charset="0"/>
              </a:rPr>
              <a:t> </a:t>
            </a:r>
            <a:r>
              <a:rPr lang="en-US" altLang="zh-TW" sz="4000" dirty="0" err="1">
                <a:latin typeface="Arial" panose="020B0604020202020204" pitchFamily="34" charset="0"/>
              </a:rPr>
              <a:t>ilmu</a:t>
            </a:r>
            <a:r>
              <a:rPr lang="en-US" altLang="zh-TW" sz="4000" dirty="0">
                <a:latin typeface="Arial" panose="020B0604020202020204" pitchFamily="34" charset="0"/>
              </a:rPr>
              <a:t> </a:t>
            </a:r>
            <a:r>
              <a:rPr lang="en-US" altLang="zh-TW" sz="4000" dirty="0" err="1">
                <a:latin typeface="Arial" panose="020B0604020202020204" pitchFamily="34" charset="0"/>
              </a:rPr>
              <a:t>kesehatan</a:t>
            </a:r>
            <a:r>
              <a:rPr lang="en-US" altLang="zh-TW" sz="4000" dirty="0">
                <a:latin typeface="Arial" panose="020B0604020202020204" pitchFamily="34" charset="0"/>
              </a:rPr>
              <a:t> </a:t>
            </a:r>
            <a:r>
              <a:rPr lang="en-US" altLang="zh-TW" sz="4000" dirty="0" err="1">
                <a:latin typeface="Arial" panose="020B0604020202020204" pitchFamily="34" charset="0"/>
              </a:rPr>
              <a:t>melalui</a:t>
            </a:r>
            <a:r>
              <a:rPr lang="en-US" altLang="zh-TW" sz="4000" dirty="0">
                <a:latin typeface="Arial" panose="020B0604020202020204" pitchFamily="34" charset="0"/>
              </a:rPr>
              <a:t> </a:t>
            </a:r>
            <a:r>
              <a:rPr lang="en-US" altLang="zh-TW" sz="4000" dirty="0" err="1">
                <a:latin typeface="Arial" panose="020B0604020202020204" pitchFamily="34" charset="0"/>
              </a:rPr>
              <a:t>pelatihan</a:t>
            </a:r>
            <a:r>
              <a:rPr lang="en-US" altLang="zh-TW" sz="4000" dirty="0">
                <a:latin typeface="Arial" panose="020B0604020202020204" pitchFamily="34" charset="0"/>
              </a:rPr>
              <a:t> </a:t>
            </a:r>
            <a:r>
              <a:rPr lang="en-US" altLang="zh-TW" sz="4000" dirty="0" err="1">
                <a:latin typeface="Arial" panose="020B0604020202020204" pitchFamily="34" charset="0"/>
              </a:rPr>
              <a:t>komputasi</a:t>
            </a:r>
            <a:r>
              <a:rPr lang="en-US" altLang="zh-TW" sz="4000" dirty="0">
                <a:latin typeface="Arial" panose="020B0604020202020204" pitchFamily="34" charset="0"/>
              </a:rPr>
              <a:t>, </a:t>
            </a:r>
            <a:r>
              <a:rPr lang="en-US" altLang="zh-TW" sz="4000" dirty="0" err="1">
                <a:latin typeface="Arial" panose="020B0604020202020204" pitchFamily="34" charset="0"/>
              </a:rPr>
              <a:t>serta</a:t>
            </a:r>
            <a:r>
              <a:rPr lang="en-US" altLang="zh-TW" sz="4000" dirty="0">
                <a:latin typeface="Arial" panose="020B0604020202020204" pitchFamily="34" charset="0"/>
              </a:rPr>
              <a:t> </a:t>
            </a:r>
            <a:r>
              <a:rPr lang="en-US" altLang="zh-TW" sz="4000" dirty="0" err="1">
                <a:latin typeface="Arial" panose="020B0604020202020204" pitchFamily="34" charset="0"/>
              </a:rPr>
              <a:t>menjawab</a:t>
            </a:r>
            <a:r>
              <a:rPr lang="en-US" altLang="zh-TW" sz="4000" dirty="0">
                <a:latin typeface="Arial" panose="020B0604020202020204" pitchFamily="34" charset="0"/>
              </a:rPr>
              <a:t> </a:t>
            </a:r>
            <a:r>
              <a:rPr lang="en-US" altLang="zh-TW" sz="4000" dirty="0" err="1">
                <a:latin typeface="Arial" panose="020B0604020202020204" pitchFamily="34" charset="0"/>
              </a:rPr>
              <a:t>masalah</a:t>
            </a:r>
            <a:r>
              <a:rPr lang="en-US" altLang="zh-TW" sz="4000" dirty="0">
                <a:latin typeface="Arial" panose="020B0604020202020204" pitchFamily="34" charset="0"/>
              </a:rPr>
              <a:t> </a:t>
            </a:r>
            <a:r>
              <a:rPr lang="en-US" altLang="zh-TW" sz="4000" dirty="0" err="1">
                <a:latin typeface="Arial" panose="020B0604020202020204" pitchFamily="34" charset="0"/>
              </a:rPr>
              <a:t>medis</a:t>
            </a:r>
            <a:r>
              <a:rPr lang="en-US" altLang="zh-TW" sz="4000" dirty="0">
                <a:latin typeface="Arial" panose="020B0604020202020204" pitchFamily="34" charset="0"/>
              </a:rPr>
              <a:t> </a:t>
            </a:r>
            <a:r>
              <a:rPr lang="en-US" altLang="zh-TW" sz="4000" dirty="0" err="1">
                <a:latin typeface="Arial" panose="020B0604020202020204" pitchFamily="34" charset="0"/>
              </a:rPr>
              <a:t>lewat</a:t>
            </a:r>
            <a:r>
              <a:rPr lang="en-US" altLang="zh-TW" sz="4000" dirty="0">
                <a:latin typeface="Arial" panose="020B0604020202020204" pitchFamily="34" charset="0"/>
              </a:rPr>
              <a:t> </a:t>
            </a:r>
            <a:r>
              <a:rPr lang="en-US" altLang="zh-TW" sz="4000" dirty="0" err="1">
                <a:latin typeface="Arial" panose="020B0604020202020204" pitchFamily="34" charset="0"/>
              </a:rPr>
              <a:t>konsep</a:t>
            </a:r>
            <a:r>
              <a:rPr lang="en-US" altLang="zh-TW" sz="4000" dirty="0">
                <a:latin typeface="Arial" panose="020B0604020202020204" pitchFamily="34" charset="0"/>
              </a:rPr>
              <a:t> </a:t>
            </a:r>
            <a:r>
              <a:rPr lang="en-US" altLang="zh-TW" sz="4000" dirty="0" err="1">
                <a:latin typeface="Arial" panose="020B0604020202020204" pitchFamily="34" charset="0"/>
              </a:rPr>
              <a:t>teknik</a:t>
            </a:r>
            <a:r>
              <a:rPr lang="en-US" altLang="zh-TW" sz="4000" dirty="0">
                <a:latin typeface="Arial" panose="020B0604020202020204" pitchFamily="34" charset="0"/>
              </a:rPr>
              <a:t> </a:t>
            </a:r>
            <a:r>
              <a:rPr lang="en-US" altLang="zh-TW" sz="4000" dirty="0" err="1">
                <a:latin typeface="Arial" panose="020B0604020202020204" pitchFamily="34" charset="0"/>
              </a:rPr>
              <a:t>untuk</a:t>
            </a:r>
            <a:r>
              <a:rPr lang="en-US" altLang="zh-TW" sz="4000" dirty="0">
                <a:latin typeface="Arial" panose="020B0604020202020204" pitchFamily="34" charset="0"/>
              </a:rPr>
              <a:t> </a:t>
            </a:r>
            <a:r>
              <a:rPr lang="en-US" altLang="zh-TW" sz="4000" dirty="0" err="1">
                <a:latin typeface="Arial" panose="020B0604020202020204" pitchFamily="34" charset="0"/>
              </a:rPr>
              <a:t>menyelesaikan</a:t>
            </a:r>
            <a:r>
              <a:rPr lang="en-US" altLang="zh-TW" sz="4000" dirty="0">
                <a:latin typeface="Arial" panose="020B0604020202020204" pitchFamily="34" charset="0"/>
              </a:rPr>
              <a:t> </a:t>
            </a:r>
            <a:r>
              <a:rPr lang="en-US" altLang="zh-TW" sz="4000" dirty="0" err="1">
                <a:latin typeface="Arial" panose="020B0604020202020204" pitchFamily="34" charset="0"/>
              </a:rPr>
              <a:t>riset</a:t>
            </a:r>
            <a:r>
              <a:rPr lang="en-US" altLang="zh-TW" sz="4000" dirty="0">
                <a:latin typeface="Arial" panose="020B0604020202020204" pitchFamily="34" charset="0"/>
              </a:rPr>
              <a:t> </a:t>
            </a:r>
            <a:r>
              <a:rPr lang="en-US" altLang="zh-TW" sz="4000" dirty="0" err="1">
                <a:latin typeface="Arial" panose="020B0604020202020204" pitchFamily="34" charset="0"/>
              </a:rPr>
              <a:t>lintas</a:t>
            </a:r>
            <a:r>
              <a:rPr lang="en-US" altLang="zh-TW" sz="4000" dirty="0">
                <a:latin typeface="Arial" panose="020B0604020202020204" pitchFamily="34" charset="0"/>
              </a:rPr>
              <a:t> </a:t>
            </a:r>
            <a:r>
              <a:rPr lang="en-US" altLang="zh-TW" sz="4000" dirty="0" err="1">
                <a:latin typeface="Arial" panose="020B0604020202020204" pitchFamily="34" charset="0"/>
              </a:rPr>
              <a:t>disiplin</a:t>
            </a:r>
            <a:r>
              <a:rPr lang="en-US" altLang="zh-TW" sz="4000" dirty="0">
                <a:latin typeface="Arial" panose="020B0604020202020204" pitchFamily="34" charset="0"/>
              </a:rPr>
              <a:t> </a:t>
            </a:r>
            <a:r>
              <a:rPr lang="en-US" altLang="zh-TW" sz="4000" dirty="0" err="1">
                <a:latin typeface="Arial" panose="020B0604020202020204" pitchFamily="34" charset="0"/>
              </a:rPr>
              <a:t>ini</a:t>
            </a:r>
            <a:r>
              <a:rPr lang="en-US" altLang="zh-TW" sz="4000" dirty="0">
                <a:latin typeface="Arial" panose="020B0604020202020204" pitchFamily="34" charset="0"/>
              </a:rPr>
              <a:t>. </a:t>
            </a:r>
            <a:r>
              <a:rPr lang="en-US" altLang="zh-TW" sz="4000" dirty="0" err="1">
                <a:latin typeface="Arial" panose="020B0604020202020204" pitchFamily="34" charset="0"/>
              </a:rPr>
              <a:t>Dengan</a:t>
            </a:r>
            <a:r>
              <a:rPr lang="en-US" altLang="zh-TW" sz="4000" dirty="0">
                <a:latin typeface="Arial" panose="020B0604020202020204" pitchFamily="34" charset="0"/>
              </a:rPr>
              <a:t> </a:t>
            </a:r>
            <a:r>
              <a:rPr lang="en-US" altLang="zh-TW" sz="4000" dirty="0" err="1">
                <a:latin typeface="Arial" panose="020B0604020202020204" pitchFamily="34" charset="0"/>
              </a:rPr>
              <a:t>konsep</a:t>
            </a:r>
            <a:r>
              <a:rPr lang="en-US" altLang="zh-TW" sz="4000" dirty="0">
                <a:latin typeface="Arial" panose="020B0604020202020204" pitchFamily="34" charset="0"/>
              </a:rPr>
              <a:t> Virtual Physiological Human, kami </a:t>
            </a:r>
            <a:r>
              <a:rPr lang="en-US" altLang="zh-TW" sz="4000" dirty="0" err="1">
                <a:latin typeface="Arial" panose="020B0604020202020204" pitchFamily="34" charset="0"/>
              </a:rPr>
              <a:t>mempelajari</a:t>
            </a:r>
            <a:r>
              <a:rPr lang="en-US" altLang="zh-TW" sz="4000" dirty="0">
                <a:latin typeface="Arial" panose="020B0604020202020204" pitchFamily="34" charset="0"/>
              </a:rPr>
              <a:t> </a:t>
            </a:r>
            <a:r>
              <a:rPr lang="en-US" altLang="zh-TW" sz="4000" dirty="0" err="1">
                <a:latin typeface="Arial" panose="020B0604020202020204" pitchFamily="34" charset="0"/>
              </a:rPr>
              <a:t>aspek</a:t>
            </a:r>
            <a:r>
              <a:rPr lang="en-US" altLang="zh-TW" sz="4000" dirty="0">
                <a:latin typeface="Arial" panose="020B0604020202020204" pitchFamily="34" charset="0"/>
              </a:rPr>
              <a:t> </a:t>
            </a:r>
            <a:r>
              <a:rPr lang="en-US" altLang="zh-TW" sz="4000" dirty="0" err="1">
                <a:latin typeface="Arial" panose="020B0604020202020204" pitchFamily="34" charset="0"/>
              </a:rPr>
              <a:t>fisiologi</a:t>
            </a:r>
            <a:r>
              <a:rPr lang="en-US" altLang="zh-TW" sz="4000" dirty="0">
                <a:latin typeface="Arial" panose="020B0604020202020204" pitchFamily="34" charset="0"/>
              </a:rPr>
              <a:t> dan </a:t>
            </a:r>
            <a:r>
              <a:rPr lang="en-US" altLang="zh-TW" sz="4000" dirty="0" err="1">
                <a:latin typeface="Arial" panose="020B0604020202020204" pitchFamily="34" charset="0"/>
              </a:rPr>
              <a:t>patologi</a:t>
            </a:r>
            <a:r>
              <a:rPr lang="en-US" altLang="zh-TW" sz="4000" dirty="0">
                <a:latin typeface="Arial" panose="020B0604020202020204" pitchFamily="34" charset="0"/>
              </a:rPr>
              <a:t> </a:t>
            </a:r>
            <a:r>
              <a:rPr lang="en-US" altLang="zh-TW" sz="4000" dirty="0" err="1">
                <a:latin typeface="Arial" panose="020B0604020202020204" pitchFamily="34" charset="0"/>
              </a:rPr>
              <a:t>tentang</a:t>
            </a:r>
            <a:r>
              <a:rPr lang="en-US" altLang="zh-TW" sz="4000" dirty="0">
                <a:latin typeface="Arial" panose="020B0604020202020204" pitchFamily="34" charset="0"/>
              </a:rPr>
              <a:t> </a:t>
            </a:r>
            <a:r>
              <a:rPr lang="en-US" altLang="zh-TW" sz="4000" dirty="0" err="1">
                <a:latin typeface="Arial" panose="020B0604020202020204" pitchFamily="34" charset="0"/>
              </a:rPr>
              <a:t>tubuh</a:t>
            </a:r>
            <a:r>
              <a:rPr lang="en-US" altLang="zh-TW" sz="4000" dirty="0">
                <a:latin typeface="Arial" panose="020B0604020202020204" pitchFamily="34" charset="0"/>
              </a:rPr>
              <a:t> </a:t>
            </a:r>
            <a:r>
              <a:rPr lang="en-US" altLang="zh-TW" sz="4000" dirty="0" err="1">
                <a:latin typeface="Arial" panose="020B0604020202020204" pitchFamily="34" charset="0"/>
              </a:rPr>
              <a:t>manusia</a:t>
            </a:r>
            <a:r>
              <a:rPr lang="en-US" altLang="zh-TW" sz="4000" dirty="0">
                <a:latin typeface="Arial" panose="020B0604020202020204" pitchFamily="34" charset="0"/>
              </a:rPr>
              <a:t> </a:t>
            </a:r>
            <a:r>
              <a:rPr lang="en-US" altLang="zh-TW" sz="4000" dirty="0" err="1">
                <a:latin typeface="Arial" panose="020B0604020202020204" pitchFamily="34" charset="0"/>
              </a:rPr>
              <a:t>melewati</a:t>
            </a:r>
            <a:r>
              <a:rPr lang="en-US" altLang="zh-TW" sz="4000" dirty="0">
                <a:latin typeface="Arial" panose="020B0604020202020204" pitchFamily="34" charset="0"/>
              </a:rPr>
              <a:t> </a:t>
            </a:r>
            <a:r>
              <a:rPr lang="en-US" altLang="zh-TW" sz="4000" dirty="0" err="1">
                <a:latin typeface="Arial" panose="020B0604020202020204" pitchFamily="34" charset="0"/>
              </a:rPr>
              <a:t>simulasi</a:t>
            </a:r>
            <a:r>
              <a:rPr lang="en-US" altLang="zh-TW" sz="4000" dirty="0">
                <a:latin typeface="Arial" panose="020B0604020202020204" pitchFamily="34" charset="0"/>
              </a:rPr>
              <a:t> </a:t>
            </a:r>
            <a:r>
              <a:rPr lang="en-US" altLang="zh-TW" sz="4000" dirty="0" err="1">
                <a:latin typeface="Arial" panose="020B0604020202020204" pitchFamily="34" charset="0"/>
              </a:rPr>
              <a:t>komupter</a:t>
            </a:r>
            <a:r>
              <a:rPr lang="en-US" altLang="zh-TW" sz="4000" dirty="0">
                <a:latin typeface="Arial" panose="020B0604020202020204" pitchFamily="34" charset="0"/>
              </a:rPr>
              <a:t>.</a:t>
            </a:r>
          </a:p>
          <a:p>
            <a:pPr algn="just"/>
            <a:r>
              <a:rPr lang="en-US" altLang="zh-TW" sz="4000" dirty="0" err="1">
                <a:latin typeface="Arial" panose="020B0604020202020204" pitchFamily="34" charset="0"/>
              </a:rPr>
              <a:t>Dengan</a:t>
            </a:r>
            <a:r>
              <a:rPr lang="en-US" altLang="zh-TW" sz="4000" dirty="0">
                <a:latin typeface="Arial" panose="020B0604020202020204" pitchFamily="34" charset="0"/>
              </a:rPr>
              <a:t> </a:t>
            </a:r>
            <a:r>
              <a:rPr lang="en-US" altLang="zh-TW" sz="4000" dirty="0" err="1">
                <a:latin typeface="Arial" panose="020B0604020202020204" pitchFamily="34" charset="0"/>
              </a:rPr>
              <a:t>bantuan</a:t>
            </a:r>
            <a:r>
              <a:rPr lang="en-US" altLang="zh-TW" sz="4000" dirty="0">
                <a:latin typeface="Arial" panose="020B0604020202020204" pitchFamily="34" charset="0"/>
              </a:rPr>
              <a:t> </a:t>
            </a:r>
            <a:r>
              <a:rPr lang="en-US" altLang="zh-TW" sz="4000" dirty="0" err="1">
                <a:latin typeface="Arial" panose="020B0604020202020204" pitchFamily="34" charset="0"/>
              </a:rPr>
              <a:t>dari</a:t>
            </a:r>
            <a:r>
              <a:rPr lang="en-US" altLang="zh-TW" sz="4000" dirty="0">
                <a:latin typeface="Arial" panose="020B0604020202020204" pitchFamily="34" charset="0"/>
              </a:rPr>
              <a:t> </a:t>
            </a:r>
            <a:r>
              <a:rPr lang="en-US" altLang="zh-TW" sz="4000" dirty="0" err="1">
                <a:latin typeface="Arial" panose="020B0604020202020204" pitchFamily="34" charset="0"/>
              </a:rPr>
              <a:t>ilmu</a:t>
            </a:r>
            <a:r>
              <a:rPr lang="en-US" altLang="zh-TW" sz="4000" dirty="0">
                <a:latin typeface="Arial" panose="020B0604020202020204" pitchFamily="34" charset="0"/>
              </a:rPr>
              <a:t> </a:t>
            </a:r>
            <a:r>
              <a:rPr lang="en-US" altLang="zh-TW" sz="4000" dirty="0" err="1">
                <a:latin typeface="Arial" panose="020B0604020202020204" pitchFamily="34" charset="0"/>
              </a:rPr>
              <a:t>landasan</a:t>
            </a:r>
            <a:r>
              <a:rPr lang="en-US" altLang="zh-TW" sz="4000" dirty="0">
                <a:latin typeface="Arial" panose="020B0604020202020204" pitchFamily="34" charset="0"/>
              </a:rPr>
              <a:t> </a:t>
            </a:r>
            <a:r>
              <a:rPr lang="en-US" altLang="zh-TW" sz="4000" dirty="0" err="1">
                <a:latin typeface="Arial" panose="020B0604020202020204" pitchFamily="34" charset="0"/>
              </a:rPr>
              <a:t>seperti</a:t>
            </a:r>
            <a:r>
              <a:rPr lang="en-US" altLang="zh-TW" sz="4000" dirty="0">
                <a:latin typeface="Arial" panose="020B0604020202020204" pitchFamily="34" charset="0"/>
              </a:rPr>
              <a:t> </a:t>
            </a:r>
            <a:r>
              <a:rPr lang="en-US" altLang="zh-TW" sz="4000" dirty="0" err="1">
                <a:latin typeface="Arial" panose="020B0604020202020204" pitchFamily="34" charset="0"/>
              </a:rPr>
              <a:t>mekanika</a:t>
            </a:r>
            <a:r>
              <a:rPr lang="en-US" altLang="zh-TW" sz="4000" dirty="0">
                <a:latin typeface="Arial" panose="020B0604020202020204" pitchFamily="34" charset="0"/>
              </a:rPr>
              <a:t> dan numerical methods, kami </a:t>
            </a:r>
            <a:r>
              <a:rPr lang="en-US" altLang="zh-TW" sz="4000" dirty="0" err="1">
                <a:latin typeface="Arial" panose="020B0604020202020204" pitchFamily="34" charset="0"/>
              </a:rPr>
              <a:t>dapat</a:t>
            </a:r>
            <a:r>
              <a:rPr lang="en-US" altLang="zh-TW" sz="4000" dirty="0">
                <a:latin typeface="Arial" panose="020B0604020202020204" pitchFamily="34" charset="0"/>
              </a:rPr>
              <a:t> </a:t>
            </a:r>
            <a:r>
              <a:rPr lang="en-US" altLang="zh-TW" sz="4000" dirty="0" err="1">
                <a:latin typeface="Arial" panose="020B0604020202020204" pitchFamily="34" charset="0"/>
              </a:rPr>
              <a:t>menjawab</a:t>
            </a:r>
            <a:r>
              <a:rPr lang="en-US" altLang="zh-TW" sz="4000" dirty="0">
                <a:latin typeface="Arial" panose="020B0604020202020204" pitchFamily="34" charset="0"/>
              </a:rPr>
              <a:t> </a:t>
            </a:r>
            <a:r>
              <a:rPr lang="en-US" altLang="zh-TW" sz="4000" dirty="0" err="1">
                <a:latin typeface="Arial" panose="020B0604020202020204" pitchFamily="34" charset="0"/>
              </a:rPr>
              <a:t>pertanyaan</a:t>
            </a:r>
            <a:r>
              <a:rPr lang="en-US" altLang="zh-TW" sz="4000" dirty="0">
                <a:latin typeface="Arial" panose="020B0604020202020204" pitchFamily="34" charset="0"/>
              </a:rPr>
              <a:t> </a:t>
            </a:r>
            <a:r>
              <a:rPr lang="en-US" altLang="zh-TW" sz="4000" dirty="0" err="1">
                <a:latin typeface="Arial" panose="020B0604020202020204" pitchFamily="34" charset="0"/>
              </a:rPr>
              <a:t>ilmu</a:t>
            </a:r>
            <a:r>
              <a:rPr lang="en-US" altLang="zh-TW" sz="4000" dirty="0">
                <a:latin typeface="Arial" panose="020B0604020202020204" pitchFamily="34" charset="0"/>
              </a:rPr>
              <a:t> </a:t>
            </a:r>
            <a:r>
              <a:rPr lang="en-US" altLang="zh-TW" sz="4000" dirty="0" err="1">
                <a:latin typeface="Arial" panose="020B0604020202020204" pitchFamily="34" charset="0"/>
              </a:rPr>
              <a:t>teknis</a:t>
            </a:r>
            <a:r>
              <a:rPr lang="en-US" altLang="zh-TW" sz="4000" dirty="0">
                <a:latin typeface="Arial" panose="020B0604020202020204" pitchFamily="34" charset="0"/>
              </a:rPr>
              <a:t> yang </a:t>
            </a:r>
            <a:r>
              <a:rPr lang="en-US" altLang="zh-TW" sz="4000" dirty="0" err="1">
                <a:latin typeface="Arial" panose="020B0604020202020204" pitchFamily="34" charset="0"/>
              </a:rPr>
              <a:t>sulit</a:t>
            </a:r>
            <a:r>
              <a:rPr lang="en-US" altLang="zh-TW" sz="4000" dirty="0">
                <a:latin typeface="Arial" panose="020B0604020202020204" pitchFamily="34" charset="0"/>
              </a:rPr>
              <a:t>.</a:t>
            </a:r>
          </a:p>
        </p:txBody>
      </p:sp>
      <p:sp>
        <p:nvSpPr>
          <p:cNvPr id="14" name="文字方塊 13"/>
          <p:cNvSpPr txBox="1"/>
          <p:nvPr/>
        </p:nvSpPr>
        <p:spPr>
          <a:xfrm>
            <a:off x="882717" y="9919436"/>
            <a:ext cx="13832006" cy="2554545"/>
          </a:xfrm>
          <a:prstGeom prst="rect">
            <a:avLst/>
          </a:prstGeom>
          <a:noFill/>
        </p:spPr>
        <p:txBody>
          <a:bodyPr wrap="square" rtlCol="0">
            <a:spAutoFit/>
          </a:bodyPr>
          <a:lstStyle/>
          <a:p>
            <a:pPr indent="1116000" algn="just" hangingPunct="0">
              <a:spcBef>
                <a:spcPts val="1200"/>
              </a:spcBef>
            </a:pPr>
            <a:r>
              <a:rPr lang="en-US" altLang="zh-TW" sz="4000" dirty="0">
                <a:latin typeface="Arial" panose="020B0604020202020204" pitchFamily="34" charset="0"/>
                <a:cs typeface="Arial" panose="020B0604020202020204" pitchFamily="34" charset="0"/>
              </a:rPr>
              <a:t>Dari </a:t>
            </a:r>
            <a:r>
              <a:rPr lang="en-US" altLang="zh-TW" sz="4000" dirty="0" err="1">
                <a:latin typeface="Arial" panose="020B0604020202020204" pitchFamily="34" charset="0"/>
                <a:cs typeface="Arial" panose="020B0604020202020204" pitchFamily="34" charset="0"/>
              </a:rPr>
              <a:t>gambar</a:t>
            </a:r>
            <a:r>
              <a:rPr lang="en-US" altLang="zh-TW" sz="4000" dirty="0">
                <a:latin typeface="Arial" panose="020B0604020202020204" pitchFamily="34" charset="0"/>
                <a:cs typeface="Arial" panose="020B0604020202020204" pitchFamily="34" charset="0"/>
              </a:rPr>
              <a:t> </a:t>
            </a:r>
            <a:r>
              <a:rPr lang="en-US" altLang="zh-TW" sz="4000" i="1" dirty="0">
                <a:latin typeface="Arial" panose="020B0604020202020204" pitchFamily="34" charset="0"/>
                <a:cs typeface="Arial" panose="020B0604020202020204" pitchFamily="34" charset="0"/>
              </a:rPr>
              <a:t>MRI</a:t>
            </a:r>
            <a:r>
              <a:rPr lang="en-US" altLang="zh-TW" sz="4000" dirty="0">
                <a:latin typeface="Arial" panose="020B0604020202020204" pitchFamily="34" charset="0"/>
                <a:cs typeface="Arial" panose="020B0604020202020204" pitchFamily="34" charset="0"/>
              </a:rPr>
              <a:t>, kami </a:t>
            </a:r>
            <a:r>
              <a:rPr lang="en-US" altLang="zh-TW" sz="4000" dirty="0" err="1">
                <a:latin typeface="Arial" panose="020B0604020202020204" pitchFamily="34" charset="0"/>
                <a:cs typeface="Arial" panose="020B0604020202020204" pitchFamily="34" charset="0"/>
              </a:rPr>
              <a:t>telah</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membuat</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algoritma</a:t>
            </a:r>
            <a:r>
              <a:rPr lang="en-US" altLang="zh-TW" sz="4000" dirty="0">
                <a:latin typeface="Arial" panose="020B0604020202020204" pitchFamily="34" charset="0"/>
                <a:cs typeface="Arial" panose="020B0604020202020204" pitchFamily="34" charset="0"/>
              </a:rPr>
              <a:t> yang </a:t>
            </a:r>
            <a:r>
              <a:rPr lang="en-US" altLang="zh-TW" sz="4000" dirty="0" err="1">
                <a:latin typeface="Arial" panose="020B0604020202020204" pitchFamily="34" charset="0"/>
                <a:cs typeface="Arial" panose="020B0604020202020204" pitchFamily="34" charset="0"/>
              </a:rPr>
              <a:t>dapat</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membagi</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membandingkan</a:t>
            </a:r>
            <a:r>
              <a:rPr lang="en-US" altLang="zh-TW" sz="4000" dirty="0">
                <a:latin typeface="Arial" panose="020B0604020202020204" pitchFamily="34" charset="0"/>
                <a:cs typeface="Arial" panose="020B0604020202020204" pitchFamily="34" charset="0"/>
              </a:rPr>
              <a:t>, dan </a:t>
            </a:r>
            <a:r>
              <a:rPr lang="en-US" altLang="zh-TW" sz="4000" dirty="0" err="1">
                <a:latin typeface="Arial" panose="020B0604020202020204" pitchFamily="34" charset="0"/>
                <a:cs typeface="Arial" panose="020B0604020202020204" pitchFamily="34" charset="0"/>
              </a:rPr>
              <a:t>mengevaluasi</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otak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pasien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Dengan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ini</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kita</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dapat</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memisahkan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ventrikel</a:t>
            </a:r>
            <a:r>
              <a:rPr lang="en-US" altLang="zh-TW" sz="4000" dirty="0">
                <a:latin typeface="Arial" panose="020B0604020202020204" pitchFamily="34" charset="0"/>
                <a:cs typeface="Arial" panose="020B0604020202020204" pitchFamily="34" charset="0"/>
              </a:rPr>
              <a:t> dan </a:t>
            </a:r>
            <a:r>
              <a:rPr lang="en-US" altLang="zh-TW" sz="4000" dirty="0" err="1">
                <a:latin typeface="Arial" panose="020B0604020202020204" pitchFamily="34" charset="0"/>
                <a:cs typeface="Arial" panose="020B0604020202020204" pitchFamily="34" charset="0"/>
              </a:rPr>
              <a:t>parenkim</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untuk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memberikan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dokter</a:t>
            </a:r>
            <a:r>
              <a:rPr lang="en-US" altLang="zh-TW" sz="4000" dirty="0">
                <a:latin typeface="Arial" panose="020B0604020202020204" pitchFamily="34" charset="0"/>
                <a:cs typeface="Arial" panose="020B0604020202020204" pitchFamily="34" charset="0"/>
              </a:rPr>
              <a:t> data </a:t>
            </a:r>
            <a:r>
              <a:rPr lang="en-US" altLang="zh-TW" sz="4000" dirty="0" err="1">
                <a:latin typeface="Arial" panose="020B0604020202020204" pitchFamily="34" charset="0"/>
                <a:cs typeface="Arial" panose="020B0604020202020204" pitchFamily="34" charset="0"/>
              </a:rPr>
              <a:t>untuk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diagnosa</a:t>
            </a:r>
            <a:r>
              <a:rPr lang="en-US" altLang="zh-TW" sz="4000" dirty="0">
                <a:latin typeface="Arial" panose="020B0604020202020204" pitchFamily="34" charset="0"/>
                <a:cs typeface="Arial" panose="020B0604020202020204" pitchFamily="34" charset="0"/>
              </a:rPr>
              <a:t>.</a:t>
            </a:r>
            <a:endParaRPr lang="zh-TW" altLang="en-US" sz="4000" dirty="0">
              <a:latin typeface="Arial" panose="020B0604020202020204" pitchFamily="34" charset="0"/>
              <a:cs typeface="Arial" panose="020B0604020202020204" pitchFamily="34" charset="0"/>
            </a:endParaRPr>
          </a:p>
        </p:txBody>
      </p:sp>
      <p:pic>
        <p:nvPicPr>
          <p:cNvPr id="15" name="圖片 14"/>
          <p:cNvPicPr>
            <a:picLocks noChangeAspect="1"/>
          </p:cNvPicPr>
          <p:nvPr/>
        </p:nvPicPr>
        <p:blipFill rotWithShape="1">
          <a:blip r:embed="rId3">
            <a:extLst>
              <a:ext uri="{28A0092B-C50C-407E-A947-70E740481C1C}">
                <a14:useLocalDpi xmlns:a14="http://schemas.microsoft.com/office/drawing/2010/main" val="0"/>
              </a:ext>
            </a:extLst>
          </a:blip>
          <a:srcRect t="18981"/>
          <a:stretch/>
        </p:blipFill>
        <p:spPr>
          <a:xfrm>
            <a:off x="1105844" y="12807494"/>
            <a:ext cx="13647249" cy="6626200"/>
          </a:xfrm>
          <a:prstGeom prst="rect">
            <a:avLst/>
          </a:prstGeom>
        </p:spPr>
      </p:pic>
      <p:sp>
        <p:nvSpPr>
          <p:cNvPr id="16" name="文字方塊 15"/>
          <p:cNvSpPr txBox="1"/>
          <p:nvPr/>
        </p:nvSpPr>
        <p:spPr>
          <a:xfrm>
            <a:off x="1011747" y="28722265"/>
            <a:ext cx="13428153" cy="2554545"/>
          </a:xfrm>
          <a:prstGeom prst="rect">
            <a:avLst/>
          </a:prstGeom>
          <a:noFill/>
        </p:spPr>
        <p:txBody>
          <a:bodyPr wrap="square" rtlCol="0">
            <a:spAutoFit/>
          </a:bodyPr>
          <a:lstStyle/>
          <a:p>
            <a:pPr indent="1158875" algn="just" hangingPunct="0"/>
            <a:r>
              <a:rPr lang="en-US" altLang="zh-TW" sz="4000" dirty="0" err="1">
                <a:latin typeface="Arial" panose="020B0604020202020204" pitchFamily="34" charset="0"/>
                <a:cs typeface="Arial" panose="020B0604020202020204" pitchFamily="34" charset="0"/>
              </a:rPr>
              <a:t>Menggunakan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metode</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matematik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dengan</a:t>
            </a:r>
            <a:r>
              <a:rPr lang="en-US" altLang="zh-TW" sz="4000" dirty="0">
                <a:latin typeface="Arial" panose="020B0604020202020204" pitchFamily="34" charset="0"/>
                <a:cs typeface="Arial" panose="020B0604020202020204" pitchFamily="34" charset="0"/>
              </a:rPr>
              <a:t> Batasan dan </a:t>
            </a:r>
            <a:r>
              <a:rPr lang="en-US" altLang="zh-TW" sz="4000" dirty="0" err="1">
                <a:latin typeface="Arial" panose="020B0604020202020204" pitchFamily="34" charset="0"/>
                <a:cs typeface="Arial" panose="020B0604020202020204" pitchFamily="34" charset="0"/>
              </a:rPr>
              <a:t>kondisi</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awal</a:t>
            </a:r>
            <a:r>
              <a:rPr lang="en-US" altLang="zh-TW" sz="4000" dirty="0">
                <a:latin typeface="Arial" panose="020B0604020202020204" pitchFamily="34" charset="0"/>
                <a:cs typeface="Arial" panose="020B0604020202020204" pitchFamily="34" charset="0"/>
              </a:rPr>
              <a:t> yang </a:t>
            </a:r>
            <a:r>
              <a:rPr lang="en-US" altLang="zh-TW" sz="4000" dirty="0" err="1">
                <a:latin typeface="Arial" panose="020B0604020202020204" pitchFamily="34" charset="0"/>
                <a:cs typeface="Arial" panose="020B0604020202020204" pitchFamily="34" charset="0"/>
              </a:rPr>
              <a:t>sesuai</a:t>
            </a:r>
            <a:r>
              <a:rPr lang="en-US" altLang="zh-TW" sz="4000" dirty="0">
                <a:latin typeface="Arial" panose="020B0604020202020204" pitchFamily="34" charset="0"/>
                <a:cs typeface="Arial" panose="020B0604020202020204" pitchFamily="34" charset="0"/>
              </a:rPr>
              <a:t>, kami </a:t>
            </a:r>
            <a:r>
              <a:rPr lang="en-US" altLang="zh-TW" sz="4000" dirty="0" err="1">
                <a:latin typeface="Arial" panose="020B0604020202020204" pitchFamily="34" charset="0"/>
                <a:cs typeface="Arial" panose="020B0604020202020204" pitchFamily="34" charset="0"/>
              </a:rPr>
              <a:t>menulis</a:t>
            </a:r>
            <a:r>
              <a:rPr lang="en-US" altLang="zh-TW" sz="4000" dirty="0">
                <a:latin typeface="Arial" panose="020B0604020202020204" pitchFamily="34" charset="0"/>
                <a:cs typeface="Arial" panose="020B0604020202020204" pitchFamily="34" charset="0"/>
              </a:rPr>
              <a:t> program </a:t>
            </a:r>
            <a:r>
              <a:rPr lang="en-US" altLang="zh-TW" sz="4000" dirty="0" err="1">
                <a:latin typeface="Arial" panose="020B0604020202020204" pitchFamily="34" charset="0"/>
                <a:cs typeface="Arial" panose="020B0604020202020204" pitchFamily="34" charset="0"/>
              </a:rPr>
              <a:t>sendiri</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untuk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memperhitungkan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sifat</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biomekanik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otak</a:t>
            </a:r>
            <a:r>
              <a:rPr lang="en-US" altLang="zh-TW" sz="4000" dirty="0">
                <a:latin typeface="Arial" panose="020B0604020202020204" pitchFamily="34" charset="0"/>
                <a:cs typeface="Arial" panose="020B0604020202020204" pitchFamily="34" charset="0"/>
              </a:rPr>
              <a:t> yang </a:t>
            </a:r>
            <a:r>
              <a:rPr lang="en-US" altLang="zh-TW" sz="4000" dirty="0" err="1">
                <a:latin typeface="Arial" panose="020B0604020202020204" pitchFamily="34" charset="0"/>
                <a:cs typeface="Arial" panose="020B0604020202020204" pitchFamily="34" charset="0"/>
              </a:rPr>
              <a:t>diinginkan</a:t>
            </a:r>
            <a:r>
              <a:rPr lang="en-US" altLang="zh-TW" sz="4000" dirty="0">
                <a:latin typeface="Arial" panose="020B0604020202020204" pitchFamily="34" charset="0"/>
                <a:cs typeface="Arial" panose="020B0604020202020204" pitchFamily="34" charset="0"/>
              </a:rPr>
              <a:t>. </a:t>
            </a:r>
            <a:endParaRPr lang="zh-TW" altLang="en-US" sz="4000" dirty="0">
              <a:latin typeface="Arial" panose="020B0604020202020204" pitchFamily="34" charset="0"/>
              <a:cs typeface="Arial" panose="020B0604020202020204" pitchFamily="34" charset="0"/>
            </a:endParaRPr>
          </a:p>
        </p:txBody>
      </p:sp>
      <p:pic>
        <p:nvPicPr>
          <p:cNvPr id="24" name="圖片 2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690" y="625395"/>
            <a:ext cx="3269263" cy="3269263"/>
          </a:xfrm>
          <a:prstGeom prst="rect">
            <a:avLst/>
          </a:prstGeom>
        </p:spPr>
      </p:pic>
      <p:sp>
        <p:nvSpPr>
          <p:cNvPr id="26" name="矩形 25"/>
          <p:cNvSpPr/>
          <p:nvPr/>
        </p:nvSpPr>
        <p:spPr>
          <a:xfrm>
            <a:off x="15520927" y="9081791"/>
            <a:ext cx="13871568" cy="769441"/>
          </a:xfrm>
          <a:prstGeom prst="rect">
            <a:avLst/>
          </a:prstGeom>
          <a:solidFill>
            <a:srgbClr val="4472C4"/>
          </a:solidFill>
        </p:spPr>
        <p:txBody>
          <a:bodyPr wrap="square">
            <a:spAutoFit/>
          </a:bodyPr>
          <a:lstStyle/>
          <a:p>
            <a:pPr algn="ctr"/>
            <a:r>
              <a:rPr lang="en-US" altLang="zh-TW" sz="4400" b="1" dirty="0">
                <a:solidFill>
                  <a:schemeClr val="bg1"/>
                </a:solidFill>
              </a:rPr>
              <a:t> </a:t>
            </a:r>
            <a:r>
              <a:rPr lang="en-US" altLang="zh-TW" sz="4400" b="1" i="1" dirty="0">
                <a:solidFill>
                  <a:schemeClr val="bg1"/>
                </a:solidFill>
              </a:rPr>
              <a:t>Deep Learning</a:t>
            </a:r>
            <a:r>
              <a:rPr lang="en-US" altLang="zh-TW" sz="4400" b="1" dirty="0">
                <a:solidFill>
                  <a:schemeClr val="bg1"/>
                </a:solidFill>
              </a:rPr>
              <a:t> </a:t>
            </a:r>
            <a:r>
              <a:rPr lang="en-US" altLang="zh-TW" sz="4400" b="1" dirty="0" err="1">
                <a:solidFill>
                  <a:schemeClr val="bg1"/>
                </a:solidFill>
              </a:rPr>
              <a:t>untuk</a:t>
            </a:r>
            <a:r>
              <a:rPr lang="en-US" altLang="zh-TW" sz="4400" b="1" dirty="0">
                <a:solidFill>
                  <a:schemeClr val="bg1"/>
                </a:solidFill>
              </a:rPr>
              <a:t> </a:t>
            </a:r>
            <a:r>
              <a:rPr lang="en-US" altLang="zh-TW" sz="4400" b="1" dirty="0" err="1">
                <a:solidFill>
                  <a:schemeClr val="bg1"/>
                </a:solidFill>
              </a:rPr>
              <a:t>Mekanika</a:t>
            </a:r>
            <a:r>
              <a:rPr lang="en-US" altLang="zh-TW" sz="4400" b="1" dirty="0">
                <a:solidFill>
                  <a:schemeClr val="bg1"/>
                </a:solidFill>
              </a:rPr>
              <a:t> </a:t>
            </a:r>
            <a:r>
              <a:rPr lang="en-US" altLang="zh-TW" sz="4400" b="1" dirty="0" err="1">
                <a:solidFill>
                  <a:schemeClr val="bg1"/>
                </a:solidFill>
              </a:rPr>
              <a:t>Ginjal</a:t>
            </a:r>
            <a:endParaRPr lang="zh-TW" altLang="en-US" sz="4400" b="1" dirty="0">
              <a:solidFill>
                <a:schemeClr val="bg1"/>
              </a:solidFill>
            </a:endParaRPr>
          </a:p>
        </p:txBody>
      </p:sp>
      <p:pic>
        <p:nvPicPr>
          <p:cNvPr id="7" name="圖片 6">
            <a:extLst>
              <a:ext uri="{FF2B5EF4-FFF2-40B4-BE49-F238E27FC236}">
                <a16:creationId xmlns:a16="http://schemas.microsoft.com/office/drawing/2014/main" id="{35DE4BCD-8A17-4973-82B0-50374C433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9791" y="19906545"/>
            <a:ext cx="13561243" cy="7149864"/>
          </a:xfrm>
          <a:prstGeom prst="rect">
            <a:avLst/>
          </a:prstGeom>
        </p:spPr>
      </p:pic>
      <p:pic>
        <p:nvPicPr>
          <p:cNvPr id="9" name="圖片 8">
            <a:extLst>
              <a:ext uri="{FF2B5EF4-FFF2-40B4-BE49-F238E27FC236}">
                <a16:creationId xmlns:a16="http://schemas.microsoft.com/office/drawing/2014/main" id="{98C9E6AA-5B63-4668-B707-8E47D0FE3E5F}"/>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46789" y="4642654"/>
            <a:ext cx="7058756" cy="3847207"/>
          </a:xfrm>
          <a:prstGeom prst="rect">
            <a:avLst/>
          </a:prstGeom>
        </p:spPr>
      </p:pic>
      <p:pic>
        <p:nvPicPr>
          <p:cNvPr id="11" name="圖片 10">
            <a:extLst>
              <a:ext uri="{FF2B5EF4-FFF2-40B4-BE49-F238E27FC236}">
                <a16:creationId xmlns:a16="http://schemas.microsoft.com/office/drawing/2014/main" id="{8F59F29E-D159-4B54-90E7-A58F1EB487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844" y="19625264"/>
            <a:ext cx="13909819" cy="7232025"/>
          </a:xfrm>
          <a:prstGeom prst="rect">
            <a:avLst/>
          </a:prstGeom>
        </p:spPr>
      </p:pic>
      <p:sp>
        <p:nvSpPr>
          <p:cNvPr id="25" name="矩形 24">
            <a:extLst>
              <a:ext uri="{FF2B5EF4-FFF2-40B4-BE49-F238E27FC236}">
                <a16:creationId xmlns:a16="http://schemas.microsoft.com/office/drawing/2014/main" id="{3CAB79A2-3388-4132-BB64-7AE73DA64072}"/>
              </a:ext>
            </a:extLst>
          </p:cNvPr>
          <p:cNvSpPr/>
          <p:nvPr/>
        </p:nvSpPr>
        <p:spPr>
          <a:xfrm>
            <a:off x="15516105" y="19013063"/>
            <a:ext cx="13871568" cy="769441"/>
          </a:xfrm>
          <a:prstGeom prst="rect">
            <a:avLst/>
          </a:prstGeom>
          <a:ln>
            <a:solidFill>
              <a:srgbClr val="4472C4"/>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US" altLang="zh-TW" sz="4400" b="1" dirty="0" err="1"/>
              <a:t>Pengembangan</a:t>
            </a:r>
            <a:r>
              <a:rPr lang="en-US" altLang="zh-TW" sz="4400" b="1" dirty="0"/>
              <a:t> Biosensor </a:t>
            </a:r>
            <a:r>
              <a:rPr lang="en-US" altLang="zh-TW" sz="4400" b="1" dirty="0" err="1"/>
              <a:t>untuk</a:t>
            </a:r>
            <a:r>
              <a:rPr lang="en-US" altLang="zh-TW" sz="4400" b="1" dirty="0"/>
              <a:t> </a:t>
            </a:r>
            <a:r>
              <a:rPr lang="en-US" altLang="zh-TW" sz="4400" b="1" dirty="0" err="1"/>
              <a:t>Penyakit</a:t>
            </a:r>
            <a:r>
              <a:rPr lang="en-US" altLang="zh-TW" sz="4400" b="1" dirty="0"/>
              <a:t> Dementia</a:t>
            </a:r>
            <a:endParaRPr lang="zh-TW" altLang="en-US" sz="4400" b="1" dirty="0"/>
          </a:p>
        </p:txBody>
      </p:sp>
      <p:sp>
        <p:nvSpPr>
          <p:cNvPr id="40" name="矩形 39">
            <a:extLst>
              <a:ext uri="{FF2B5EF4-FFF2-40B4-BE49-F238E27FC236}">
                <a16:creationId xmlns:a16="http://schemas.microsoft.com/office/drawing/2014/main" id="{3CAB79A2-3388-4132-BB64-7AE73DA64072}"/>
              </a:ext>
            </a:extLst>
          </p:cNvPr>
          <p:cNvSpPr/>
          <p:nvPr/>
        </p:nvSpPr>
        <p:spPr>
          <a:xfrm>
            <a:off x="15516105" y="27651070"/>
            <a:ext cx="13871568" cy="769441"/>
          </a:xfrm>
          <a:prstGeom prst="rect">
            <a:avLst/>
          </a:prstGeom>
          <a:solidFill>
            <a:srgbClr val="4472C4"/>
          </a:solidFill>
        </p:spPr>
        <p:txBody>
          <a:bodyPr wrap="square">
            <a:spAutoFit/>
          </a:bodyPr>
          <a:lstStyle/>
          <a:p>
            <a:pPr algn="ctr"/>
            <a:r>
              <a:rPr lang="en-US" altLang="zh-TW" sz="4400" b="1" dirty="0" err="1">
                <a:solidFill>
                  <a:schemeClr val="bg1"/>
                </a:solidFill>
              </a:rPr>
              <a:t>Validasi</a:t>
            </a:r>
            <a:r>
              <a:rPr lang="en-US" altLang="zh-TW" sz="4400" b="1" dirty="0">
                <a:solidFill>
                  <a:schemeClr val="bg1"/>
                </a:solidFill>
              </a:rPr>
              <a:t> </a:t>
            </a:r>
            <a:r>
              <a:rPr lang="en-US" altLang="zh-TW" sz="4400" b="1" dirty="0" err="1">
                <a:solidFill>
                  <a:schemeClr val="bg1"/>
                </a:solidFill>
              </a:rPr>
              <a:t>Hidromekanik</a:t>
            </a:r>
            <a:r>
              <a:rPr lang="en-US" altLang="zh-TW" sz="4400" b="1" dirty="0">
                <a:solidFill>
                  <a:schemeClr val="bg1"/>
                </a:solidFill>
              </a:rPr>
              <a:t> </a:t>
            </a:r>
            <a:r>
              <a:rPr lang="en-US" altLang="zh-TW" sz="4400" b="1" dirty="0" err="1">
                <a:solidFill>
                  <a:schemeClr val="bg1"/>
                </a:solidFill>
              </a:rPr>
              <a:t>Otak</a:t>
            </a:r>
            <a:r>
              <a:rPr lang="en-US" altLang="zh-TW" sz="4400" b="1" dirty="0">
                <a:solidFill>
                  <a:schemeClr val="bg1"/>
                </a:solidFill>
              </a:rPr>
              <a:t> </a:t>
            </a:r>
            <a:r>
              <a:rPr lang="en-US" altLang="zh-TW" sz="4400" b="1" dirty="0" err="1">
                <a:solidFill>
                  <a:schemeClr val="bg1"/>
                </a:solidFill>
              </a:rPr>
              <a:t>Tikus</a:t>
            </a:r>
            <a:endParaRPr lang="zh-TW" altLang="en-US" sz="4400" b="1" dirty="0">
              <a:solidFill>
                <a:schemeClr val="bg1"/>
              </a:solidFill>
            </a:endParaRPr>
          </a:p>
        </p:txBody>
      </p:sp>
      <p:grpSp>
        <p:nvGrpSpPr>
          <p:cNvPr id="45" name="群組 44"/>
          <p:cNvGrpSpPr>
            <a:grpSpLocks noChangeAspect="1"/>
          </p:cNvGrpSpPr>
          <p:nvPr/>
        </p:nvGrpSpPr>
        <p:grpSpPr>
          <a:xfrm>
            <a:off x="1092006" y="32039830"/>
            <a:ext cx="13331571" cy="10667626"/>
            <a:chOff x="1438458" y="27503477"/>
            <a:chExt cx="13312200" cy="10652125"/>
          </a:xfrm>
        </p:grpSpPr>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8458" y="34128098"/>
              <a:ext cx="7160006" cy="4027504"/>
            </a:xfrm>
            <a:prstGeom prst="rect">
              <a:avLst/>
            </a:prstGeom>
          </p:spPr>
        </p:pic>
        <p:pic>
          <p:nvPicPr>
            <p:cNvPr id="18" name="圖片 17"/>
            <p:cNvPicPr>
              <a:picLocks noChangeAspect="1"/>
            </p:cNvPicPr>
            <p:nvPr/>
          </p:nvPicPr>
          <p:blipFill rotWithShape="1">
            <a:blip r:embed="rId9"/>
            <a:srcRect l="8454" r="10531" b="1806"/>
            <a:stretch/>
          </p:blipFill>
          <p:spPr>
            <a:xfrm>
              <a:off x="8942189" y="27503477"/>
              <a:ext cx="5727521" cy="5937190"/>
            </a:xfrm>
            <a:prstGeom prst="rect">
              <a:avLst/>
            </a:prstGeom>
          </p:spPr>
        </p:pic>
        <p:pic>
          <p:nvPicPr>
            <p:cNvPr id="22" name="圖片 21"/>
            <p:cNvPicPr>
              <a:picLocks noChangeAspect="1"/>
            </p:cNvPicPr>
            <p:nvPr/>
          </p:nvPicPr>
          <p:blipFill>
            <a:blip r:embed="rId10"/>
            <a:stretch>
              <a:fillRect/>
            </a:stretch>
          </p:blipFill>
          <p:spPr>
            <a:xfrm>
              <a:off x="1470810" y="27503477"/>
              <a:ext cx="7160006" cy="5937190"/>
            </a:xfrm>
            <a:prstGeom prst="rect">
              <a:avLst/>
            </a:prstGeom>
          </p:spPr>
        </p:pic>
        <p:pic>
          <p:nvPicPr>
            <p:cNvPr id="39" name="圖片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05690" y="34128098"/>
              <a:ext cx="5744968" cy="4027504"/>
            </a:xfrm>
            <a:prstGeom prst="rect">
              <a:avLst/>
            </a:prstGeom>
          </p:spPr>
        </p:pic>
      </p:grpSp>
      <p:grpSp>
        <p:nvGrpSpPr>
          <p:cNvPr id="8" name="群組 7"/>
          <p:cNvGrpSpPr/>
          <p:nvPr/>
        </p:nvGrpSpPr>
        <p:grpSpPr>
          <a:xfrm>
            <a:off x="15720586" y="28722265"/>
            <a:ext cx="13231238" cy="13499875"/>
            <a:chOff x="15645249" y="27971962"/>
            <a:chExt cx="13561648" cy="13836993"/>
          </a:xfrm>
        </p:grpSpPr>
        <p:grpSp>
          <p:nvGrpSpPr>
            <p:cNvPr id="12" name="群組 11"/>
            <p:cNvGrpSpPr>
              <a:grpSpLocks noChangeAspect="1"/>
            </p:cNvGrpSpPr>
            <p:nvPr/>
          </p:nvGrpSpPr>
          <p:grpSpPr>
            <a:xfrm>
              <a:off x="15645249" y="27971962"/>
              <a:ext cx="13561648" cy="13647937"/>
              <a:chOff x="17912000" y="22266927"/>
              <a:chExt cx="7642485" cy="7691113"/>
            </a:xfrm>
          </p:grpSpPr>
          <p:pic>
            <p:nvPicPr>
              <p:cNvPr id="27" name="圖片 26">
                <a:extLst>
                  <a:ext uri="{FF2B5EF4-FFF2-40B4-BE49-F238E27FC236}">
                    <a16:creationId xmlns:a16="http://schemas.microsoft.com/office/drawing/2014/main" id="{955A45E9-3D2A-4AFF-B683-B2E246F481F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968616" y="26250960"/>
                <a:ext cx="2686845" cy="3584077"/>
              </a:xfrm>
              <a:prstGeom prst="rect">
                <a:avLst/>
              </a:prstGeom>
            </p:spPr>
          </p:pic>
          <p:pic>
            <p:nvPicPr>
              <p:cNvPr id="28" name="圖片 27">
                <a:extLst>
                  <a:ext uri="{FF2B5EF4-FFF2-40B4-BE49-F238E27FC236}">
                    <a16:creationId xmlns:a16="http://schemas.microsoft.com/office/drawing/2014/main" id="{BBC8F83C-BF42-4FB8-B525-43ACAC7F136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818169" y="22266927"/>
                <a:ext cx="2686845" cy="3586486"/>
              </a:xfrm>
              <a:prstGeom prst="rect">
                <a:avLst/>
              </a:prstGeom>
            </p:spPr>
          </p:pic>
          <p:grpSp>
            <p:nvGrpSpPr>
              <p:cNvPr id="3" name="群組 2"/>
              <p:cNvGrpSpPr/>
              <p:nvPr/>
            </p:nvGrpSpPr>
            <p:grpSpPr>
              <a:xfrm>
                <a:off x="20850325" y="26269449"/>
                <a:ext cx="4704160" cy="3688591"/>
                <a:chOff x="17911998" y="22210325"/>
                <a:chExt cx="4704160" cy="3688591"/>
              </a:xfrm>
            </p:grpSpPr>
            <p:pic>
              <p:nvPicPr>
                <p:cNvPr id="29" name="圖片 28">
                  <a:extLst>
                    <a:ext uri="{FF2B5EF4-FFF2-40B4-BE49-F238E27FC236}">
                      <a16:creationId xmlns:a16="http://schemas.microsoft.com/office/drawing/2014/main" id="{5684F4F2-A0C6-4DDB-91DA-D5914FD9FE74}"/>
                    </a:ext>
                  </a:extLst>
                </p:cNvPr>
                <p:cNvPicPr>
                  <a:picLocks/>
                </p:cNvPicPr>
                <p:nvPr/>
              </p:nvPicPr>
              <p:blipFill>
                <a:blip r:embed="rId14"/>
                <a:stretch>
                  <a:fillRect/>
                </a:stretch>
              </p:blipFill>
              <p:spPr>
                <a:xfrm>
                  <a:off x="17911999" y="24817915"/>
                  <a:ext cx="4704159" cy="1081001"/>
                </a:xfrm>
                <a:prstGeom prst="rect">
                  <a:avLst/>
                </a:prstGeom>
              </p:spPr>
            </p:pic>
            <p:pic>
              <p:nvPicPr>
                <p:cNvPr id="30" name="圖片 29">
                  <a:extLst>
                    <a:ext uri="{FF2B5EF4-FFF2-40B4-BE49-F238E27FC236}">
                      <a16:creationId xmlns:a16="http://schemas.microsoft.com/office/drawing/2014/main" id="{5576012C-31FE-4FFF-B228-3863DC7E5D4A}"/>
                    </a:ext>
                  </a:extLst>
                </p:cNvPr>
                <p:cNvPicPr>
                  <a:picLocks/>
                </p:cNvPicPr>
                <p:nvPr/>
              </p:nvPicPr>
              <p:blipFill>
                <a:blip r:embed="rId15"/>
                <a:stretch>
                  <a:fillRect/>
                </a:stretch>
              </p:blipFill>
              <p:spPr>
                <a:xfrm>
                  <a:off x="17911998" y="23524611"/>
                  <a:ext cx="4704159" cy="1136429"/>
                </a:xfrm>
                <a:prstGeom prst="rect">
                  <a:avLst/>
                </a:prstGeom>
              </p:spPr>
            </p:pic>
            <p:grpSp>
              <p:nvGrpSpPr>
                <p:cNvPr id="31" name="群組 30">
                  <a:extLst>
                    <a:ext uri="{FF2B5EF4-FFF2-40B4-BE49-F238E27FC236}">
                      <a16:creationId xmlns:a16="http://schemas.microsoft.com/office/drawing/2014/main" id="{75C711C4-792B-40EE-8D06-03D7D69D0FC4}"/>
                    </a:ext>
                  </a:extLst>
                </p:cNvPr>
                <p:cNvGrpSpPr/>
                <p:nvPr/>
              </p:nvGrpSpPr>
              <p:grpSpPr>
                <a:xfrm>
                  <a:off x="17911998" y="22210325"/>
                  <a:ext cx="4704159" cy="1157412"/>
                  <a:chOff x="519583" y="4389910"/>
                  <a:chExt cx="11278578" cy="2343150"/>
                </a:xfrm>
              </p:grpSpPr>
              <p:pic>
                <p:nvPicPr>
                  <p:cNvPr id="32" name="圖片 31">
                    <a:extLst>
                      <a:ext uri="{FF2B5EF4-FFF2-40B4-BE49-F238E27FC236}">
                        <a16:creationId xmlns:a16="http://schemas.microsoft.com/office/drawing/2014/main" id="{E8B17D72-02D7-4C8C-B822-E317C894EDDC}"/>
                      </a:ext>
                    </a:extLst>
                  </p:cNvPr>
                  <p:cNvPicPr>
                    <a:picLocks noChangeAspect="1"/>
                  </p:cNvPicPr>
                  <p:nvPr/>
                </p:nvPicPr>
                <p:blipFill>
                  <a:blip r:embed="rId16"/>
                  <a:stretch>
                    <a:fillRect/>
                  </a:stretch>
                </p:blipFill>
                <p:spPr>
                  <a:xfrm>
                    <a:off x="519583" y="4389910"/>
                    <a:ext cx="11278578" cy="2343150"/>
                  </a:xfrm>
                  <a:prstGeom prst="rect">
                    <a:avLst/>
                  </a:prstGeom>
                </p:spPr>
              </p:pic>
              <p:cxnSp>
                <p:nvCxnSpPr>
                  <p:cNvPr id="33" name="直線單箭頭接點 32">
                    <a:extLst>
                      <a:ext uri="{FF2B5EF4-FFF2-40B4-BE49-F238E27FC236}">
                        <a16:creationId xmlns:a16="http://schemas.microsoft.com/office/drawing/2014/main" id="{8F2A4DF6-42BE-474F-A080-3E0DCC2F3896}"/>
                      </a:ext>
                    </a:extLst>
                  </p:cNvPr>
                  <p:cNvCxnSpPr>
                    <a:cxnSpLocks/>
                  </p:cNvCxnSpPr>
                  <p:nvPr/>
                </p:nvCxnSpPr>
                <p:spPr>
                  <a:xfrm flipV="1">
                    <a:off x="10102525" y="4899554"/>
                    <a:ext cx="825624" cy="51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群組 9"/>
              <p:cNvGrpSpPr/>
              <p:nvPr/>
            </p:nvGrpSpPr>
            <p:grpSpPr>
              <a:xfrm>
                <a:off x="17912000" y="22266928"/>
                <a:ext cx="4683375" cy="3811980"/>
                <a:chOff x="18090093" y="26025185"/>
                <a:chExt cx="4683375" cy="3811980"/>
              </a:xfrm>
            </p:grpSpPr>
            <p:pic>
              <p:nvPicPr>
                <p:cNvPr id="34" name="圖片 33">
                  <a:extLst>
                    <a:ext uri="{FF2B5EF4-FFF2-40B4-BE49-F238E27FC236}">
                      <a16:creationId xmlns:a16="http://schemas.microsoft.com/office/drawing/2014/main" id="{EBFCFA94-8340-4E3E-AA44-F818346D190C}"/>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16389" b="11068"/>
                <a:stretch/>
              </p:blipFill>
              <p:spPr>
                <a:xfrm>
                  <a:off x="18146710" y="26025186"/>
                  <a:ext cx="1723529" cy="1667822"/>
                </a:xfrm>
                <a:prstGeom prst="rect">
                  <a:avLst/>
                </a:prstGeom>
              </p:spPr>
            </p:pic>
            <p:pic>
              <p:nvPicPr>
                <p:cNvPr id="35" name="圖片 34">
                  <a:extLst>
                    <a:ext uri="{FF2B5EF4-FFF2-40B4-BE49-F238E27FC236}">
                      <a16:creationId xmlns:a16="http://schemas.microsoft.com/office/drawing/2014/main" id="{2F880C90-5777-42CB-B9F9-22218A55300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24430"/>
                <a:stretch/>
              </p:blipFill>
              <p:spPr>
                <a:xfrm>
                  <a:off x="18146709" y="27941440"/>
                  <a:ext cx="1723529" cy="1667823"/>
                </a:xfrm>
                <a:prstGeom prst="rect">
                  <a:avLst/>
                </a:prstGeom>
              </p:spPr>
            </p:pic>
            <p:pic>
              <p:nvPicPr>
                <p:cNvPr id="36" name="圖片 35">
                  <a:extLst>
                    <a:ext uri="{FF2B5EF4-FFF2-40B4-BE49-F238E27FC236}">
                      <a16:creationId xmlns:a16="http://schemas.microsoft.com/office/drawing/2014/main" id="{01AB6025-D3AA-4FE5-A172-38A39409F685}"/>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989" t="8333" r="45971"/>
                <a:stretch/>
              </p:blipFill>
              <p:spPr>
                <a:xfrm>
                  <a:off x="20024806" y="26025186"/>
                  <a:ext cx="1269505" cy="3584077"/>
                </a:xfrm>
                <a:prstGeom prst="rect">
                  <a:avLst/>
                </a:prstGeom>
              </p:spPr>
            </p:pic>
            <p:pic>
              <p:nvPicPr>
                <p:cNvPr id="37" name="圖片 36">
                  <a:extLst>
                    <a:ext uri="{FF2B5EF4-FFF2-40B4-BE49-F238E27FC236}">
                      <a16:creationId xmlns:a16="http://schemas.microsoft.com/office/drawing/2014/main" id="{4B1188A9-8462-448D-8A76-54A1FB8C08B0}"/>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30200" t="11949" r="26286" b="10680"/>
                <a:stretch/>
              </p:blipFill>
              <p:spPr>
                <a:xfrm>
                  <a:off x="21426982" y="26025185"/>
                  <a:ext cx="1304531" cy="3584077"/>
                </a:xfrm>
                <a:prstGeom prst="rect">
                  <a:avLst/>
                </a:prstGeom>
              </p:spPr>
            </p:pic>
            <p:sp>
              <p:nvSpPr>
                <p:cNvPr id="41" name="文字方塊 40">
                  <a:extLst>
                    <a:ext uri="{FF2B5EF4-FFF2-40B4-BE49-F238E27FC236}">
                      <a16:creationId xmlns:a16="http://schemas.microsoft.com/office/drawing/2014/main" id="{4A0A3C7C-1973-4E06-AC0B-892844CD3AEB}"/>
                    </a:ext>
                  </a:extLst>
                </p:cNvPr>
                <p:cNvSpPr txBox="1"/>
                <p:nvPr/>
              </p:nvSpPr>
              <p:spPr>
                <a:xfrm>
                  <a:off x="18090093" y="29609262"/>
                  <a:ext cx="1833776" cy="225477"/>
                </a:xfrm>
                <a:prstGeom prst="rect">
                  <a:avLst/>
                </a:prstGeom>
                <a:noFill/>
              </p:spPr>
              <p:txBody>
                <a:bodyPr wrap="square" rtlCol="0">
                  <a:spAutoFit/>
                </a:bodyPr>
                <a:lstStyle/>
                <a:p>
                  <a:pPr algn="ctr"/>
                  <a:r>
                    <a:rPr lang="en-GB" altLang="zh-TW" sz="2000" dirty="0">
                      <a:solidFill>
                        <a:srgbClr val="0070C0"/>
                      </a:solidFill>
                      <a:latin typeface="Helvetica Neue"/>
                    </a:rPr>
                    <a:t>Methylene blue confirmation</a:t>
                  </a:r>
                  <a:endParaRPr lang="zh-TW" altLang="en-US" sz="2000" dirty="0">
                    <a:solidFill>
                      <a:srgbClr val="0070C0"/>
                    </a:solidFill>
                    <a:latin typeface="Helvetica Neue"/>
                  </a:endParaRPr>
                </a:p>
              </p:txBody>
            </p:sp>
            <p:sp>
              <p:nvSpPr>
                <p:cNvPr id="42" name="文字方塊 41">
                  <a:extLst>
                    <a:ext uri="{FF2B5EF4-FFF2-40B4-BE49-F238E27FC236}">
                      <a16:creationId xmlns:a16="http://schemas.microsoft.com/office/drawing/2014/main" id="{0F73B6FB-6A94-4043-A9EE-5D53AE1176E2}"/>
                    </a:ext>
                  </a:extLst>
                </p:cNvPr>
                <p:cNvSpPr txBox="1"/>
                <p:nvPr/>
              </p:nvSpPr>
              <p:spPr>
                <a:xfrm>
                  <a:off x="18414634" y="27689246"/>
                  <a:ext cx="1187678" cy="225477"/>
                </a:xfrm>
                <a:prstGeom prst="rect">
                  <a:avLst/>
                </a:prstGeom>
                <a:noFill/>
              </p:spPr>
              <p:txBody>
                <a:bodyPr wrap="square" rtlCol="0">
                  <a:spAutoFit/>
                </a:bodyPr>
                <a:lstStyle/>
                <a:p>
                  <a:r>
                    <a:rPr lang="en-GB" altLang="zh-TW" sz="2000" dirty="0">
                      <a:solidFill>
                        <a:srgbClr val="0070C0"/>
                      </a:solidFill>
                      <a:latin typeface="Helvetica Neue"/>
                    </a:rPr>
                    <a:t>Smecta injection</a:t>
                  </a:r>
                  <a:endParaRPr lang="zh-TW" altLang="en-US" sz="2000" dirty="0">
                    <a:solidFill>
                      <a:srgbClr val="0070C0"/>
                    </a:solidFill>
                    <a:latin typeface="Helvetica Neue"/>
                  </a:endParaRPr>
                </a:p>
              </p:txBody>
            </p:sp>
            <p:sp>
              <p:nvSpPr>
                <p:cNvPr id="43" name="文字方塊 42">
                  <a:extLst>
                    <a:ext uri="{FF2B5EF4-FFF2-40B4-BE49-F238E27FC236}">
                      <a16:creationId xmlns:a16="http://schemas.microsoft.com/office/drawing/2014/main" id="{AA57BC93-42A3-40E1-9345-4B2026C8668D}"/>
                    </a:ext>
                  </a:extLst>
                </p:cNvPr>
                <p:cNvSpPr txBox="1"/>
                <p:nvPr/>
              </p:nvSpPr>
              <p:spPr>
                <a:xfrm>
                  <a:off x="20309303" y="29609262"/>
                  <a:ext cx="609617" cy="225477"/>
                </a:xfrm>
                <a:prstGeom prst="rect">
                  <a:avLst/>
                </a:prstGeom>
                <a:noFill/>
              </p:spPr>
              <p:txBody>
                <a:bodyPr wrap="square" rtlCol="0">
                  <a:spAutoFit/>
                </a:bodyPr>
                <a:lstStyle/>
                <a:p>
                  <a:r>
                    <a:rPr lang="en-GB" altLang="zh-TW" sz="2000" dirty="0">
                      <a:solidFill>
                        <a:srgbClr val="0070C0"/>
                      </a:solidFill>
                      <a:latin typeface="Helvetica Neue"/>
                    </a:rPr>
                    <a:t>Control</a:t>
                  </a:r>
                  <a:endParaRPr lang="zh-TW" altLang="en-US" sz="2000" dirty="0">
                    <a:solidFill>
                      <a:srgbClr val="0070C0"/>
                    </a:solidFill>
                    <a:latin typeface="Helvetica Neue"/>
                  </a:endParaRPr>
                </a:p>
              </p:txBody>
            </p:sp>
            <p:sp>
              <p:nvSpPr>
                <p:cNvPr id="44" name="文字方塊 43">
                  <a:extLst>
                    <a:ext uri="{FF2B5EF4-FFF2-40B4-BE49-F238E27FC236}">
                      <a16:creationId xmlns:a16="http://schemas.microsoft.com/office/drawing/2014/main" id="{5604A1A8-4B18-4D77-8BB1-88836A34CA5F}"/>
                    </a:ext>
                  </a:extLst>
                </p:cNvPr>
                <p:cNvSpPr txBox="1"/>
                <p:nvPr/>
              </p:nvSpPr>
              <p:spPr>
                <a:xfrm>
                  <a:off x="21385026" y="29611688"/>
                  <a:ext cx="1388442" cy="225477"/>
                </a:xfrm>
                <a:prstGeom prst="rect">
                  <a:avLst/>
                </a:prstGeom>
                <a:noFill/>
              </p:spPr>
              <p:txBody>
                <a:bodyPr wrap="square" rtlCol="0">
                  <a:spAutoFit/>
                </a:bodyPr>
                <a:lstStyle/>
                <a:p>
                  <a:r>
                    <a:rPr lang="en-GB" altLang="zh-TW" sz="2000" dirty="0">
                      <a:solidFill>
                        <a:srgbClr val="0070C0"/>
                      </a:solidFill>
                      <a:latin typeface="Helvetica Neue"/>
                    </a:rPr>
                    <a:t>Injection after 8 days</a:t>
                  </a:r>
                  <a:endParaRPr lang="zh-TW" altLang="en-US" sz="2000" dirty="0">
                    <a:solidFill>
                      <a:srgbClr val="0070C0"/>
                    </a:solidFill>
                    <a:latin typeface="Helvetica Neue"/>
                  </a:endParaRPr>
                </a:p>
              </p:txBody>
            </p:sp>
          </p:grpSp>
        </p:grpSp>
        <p:sp>
          <p:nvSpPr>
            <p:cNvPr id="46" name="文字方塊 45">
              <a:extLst>
                <a:ext uri="{FF2B5EF4-FFF2-40B4-BE49-F238E27FC236}">
                  <a16:creationId xmlns:a16="http://schemas.microsoft.com/office/drawing/2014/main" id="{5604A1A8-4B18-4D77-8BB1-88836A34CA5F}"/>
                </a:ext>
              </a:extLst>
            </p:cNvPr>
            <p:cNvSpPr txBox="1"/>
            <p:nvPr/>
          </p:nvSpPr>
          <p:spPr>
            <a:xfrm>
              <a:off x="23301537" y="36882525"/>
              <a:ext cx="3937543" cy="410102"/>
            </a:xfrm>
            <a:prstGeom prst="rect">
              <a:avLst/>
            </a:prstGeom>
            <a:noFill/>
          </p:spPr>
          <p:txBody>
            <a:bodyPr wrap="square" rtlCol="0">
              <a:spAutoFit/>
            </a:bodyPr>
            <a:lstStyle/>
            <a:p>
              <a:r>
                <a:rPr lang="en-US" altLang="zh-TW" sz="2000" dirty="0">
                  <a:solidFill>
                    <a:srgbClr val="0070C0"/>
                  </a:solidFill>
                  <a:latin typeface="Helvetica Neue"/>
                </a:rPr>
                <a:t>Cerebral ventricular pressure</a:t>
              </a:r>
              <a:endParaRPr lang="zh-TW" altLang="en-US" sz="2000" dirty="0">
                <a:solidFill>
                  <a:srgbClr val="0070C0"/>
                </a:solidFill>
                <a:latin typeface="Helvetica Neue"/>
              </a:endParaRPr>
            </a:p>
          </p:txBody>
        </p:sp>
        <p:sp>
          <p:nvSpPr>
            <p:cNvPr id="47" name="文字方塊 46">
              <a:extLst>
                <a:ext uri="{FF2B5EF4-FFF2-40B4-BE49-F238E27FC236}">
                  <a16:creationId xmlns:a16="http://schemas.microsoft.com/office/drawing/2014/main" id="{5604A1A8-4B18-4D77-8BB1-88836A34CA5F}"/>
                </a:ext>
              </a:extLst>
            </p:cNvPr>
            <p:cNvSpPr txBox="1"/>
            <p:nvPr/>
          </p:nvSpPr>
          <p:spPr>
            <a:xfrm>
              <a:off x="23753234" y="39177504"/>
              <a:ext cx="2903979" cy="410102"/>
            </a:xfrm>
            <a:prstGeom prst="rect">
              <a:avLst/>
            </a:prstGeom>
            <a:noFill/>
          </p:spPr>
          <p:txBody>
            <a:bodyPr wrap="square" rtlCol="0">
              <a:spAutoFit/>
            </a:bodyPr>
            <a:lstStyle/>
            <a:p>
              <a:r>
                <a:rPr lang="en-US" altLang="zh-TW" sz="2000" dirty="0">
                  <a:solidFill>
                    <a:srgbClr val="0070C0"/>
                  </a:solidFill>
                  <a:latin typeface="Helvetica Neue"/>
                </a:rPr>
                <a:t>Jugular vein pressure</a:t>
              </a:r>
              <a:endParaRPr lang="zh-TW" altLang="en-US" sz="2000" dirty="0">
                <a:solidFill>
                  <a:srgbClr val="0070C0"/>
                </a:solidFill>
                <a:latin typeface="Helvetica Neue"/>
              </a:endParaRPr>
            </a:p>
          </p:txBody>
        </p:sp>
        <p:sp>
          <p:nvSpPr>
            <p:cNvPr id="48" name="文字方塊 47">
              <a:extLst>
                <a:ext uri="{FF2B5EF4-FFF2-40B4-BE49-F238E27FC236}">
                  <a16:creationId xmlns:a16="http://schemas.microsoft.com/office/drawing/2014/main" id="{5604A1A8-4B18-4D77-8BB1-88836A34CA5F}"/>
                </a:ext>
              </a:extLst>
            </p:cNvPr>
            <p:cNvSpPr txBox="1"/>
            <p:nvPr/>
          </p:nvSpPr>
          <p:spPr>
            <a:xfrm>
              <a:off x="23646057" y="41398853"/>
              <a:ext cx="3163456" cy="410102"/>
            </a:xfrm>
            <a:prstGeom prst="rect">
              <a:avLst/>
            </a:prstGeom>
            <a:noFill/>
          </p:spPr>
          <p:txBody>
            <a:bodyPr wrap="square" rtlCol="0">
              <a:spAutoFit/>
            </a:bodyPr>
            <a:lstStyle/>
            <a:p>
              <a:r>
                <a:rPr lang="en-US" altLang="zh-TW" sz="2000" dirty="0">
                  <a:solidFill>
                    <a:srgbClr val="0070C0"/>
                  </a:solidFill>
                  <a:latin typeface="Helvetica Neue"/>
                </a:rPr>
                <a:t>Carotid artery pressure</a:t>
              </a:r>
              <a:endParaRPr lang="zh-TW" altLang="en-US" sz="2000" dirty="0">
                <a:solidFill>
                  <a:srgbClr val="0070C0"/>
                </a:solidFill>
                <a:latin typeface="Helvetica Neue"/>
              </a:endParaRPr>
            </a:p>
          </p:txBody>
        </p:sp>
      </p:grpSp>
      <p:grpSp>
        <p:nvGrpSpPr>
          <p:cNvPr id="21" name="群組 20"/>
          <p:cNvGrpSpPr/>
          <p:nvPr/>
        </p:nvGrpSpPr>
        <p:grpSpPr>
          <a:xfrm>
            <a:off x="15888999" y="10466785"/>
            <a:ext cx="13062825" cy="7264965"/>
            <a:chOff x="15618380" y="10470169"/>
            <a:chExt cx="13465772" cy="7489066"/>
          </a:xfrm>
        </p:grpSpPr>
        <p:pic>
          <p:nvPicPr>
            <p:cNvPr id="17" name="圖片 2">
              <a:extLst>
                <a:ext uri="{FF2B5EF4-FFF2-40B4-BE49-F238E27FC236}">
                  <a16:creationId xmlns:a16="http://schemas.microsoft.com/office/drawing/2014/main" id="{08A87C1E-AC63-4EEF-B1F5-5E94D5F1ED12}"/>
                </a:ext>
              </a:extLst>
            </p:cNvPr>
            <p:cNvPicPr>
              <a:picLocks noChangeAspect="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b="6911"/>
            <a:stretch/>
          </p:blipFill>
          <p:spPr bwMode="auto">
            <a:xfrm>
              <a:off x="15618380" y="10470169"/>
              <a:ext cx="3938005" cy="316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圖片 1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513542" y="10821767"/>
              <a:ext cx="8570610" cy="6646781"/>
            </a:xfrm>
            <a:prstGeom prst="rect">
              <a:avLst/>
            </a:prstGeom>
          </p:spPr>
        </p:pic>
        <p:pic>
          <p:nvPicPr>
            <p:cNvPr id="20" name="圖片 19"/>
            <p:cNvPicPr>
              <a:picLocks noChangeAspect="1"/>
            </p:cNvPicPr>
            <p:nvPr/>
          </p:nvPicPr>
          <p:blipFill rotWithShape="1">
            <a:blip r:embed="rId23">
              <a:extLst>
                <a:ext uri="{28A0092B-C50C-407E-A947-70E740481C1C}">
                  <a14:useLocalDpi xmlns:a14="http://schemas.microsoft.com/office/drawing/2010/main" val="0"/>
                </a:ext>
              </a:extLst>
            </a:blip>
            <a:srcRect l="10752" t="9501" r="7818" b="15930"/>
            <a:stretch/>
          </p:blipFill>
          <p:spPr>
            <a:xfrm>
              <a:off x="15618380" y="13922246"/>
              <a:ext cx="4338966" cy="4036989"/>
            </a:xfrm>
            <a:prstGeom prst="rect">
              <a:avLst/>
            </a:prstGeom>
          </p:spPr>
        </p:pic>
      </p:grpSp>
      <p:sp>
        <p:nvSpPr>
          <p:cNvPr id="38" name="Rectangle 37">
            <a:extLst>
              <a:ext uri="{FF2B5EF4-FFF2-40B4-BE49-F238E27FC236}">
                <a16:creationId xmlns:a16="http://schemas.microsoft.com/office/drawing/2014/main" id="{E64354EA-A412-4B3F-B250-BD08C14ED11A}"/>
              </a:ext>
            </a:extLst>
          </p:cNvPr>
          <p:cNvSpPr/>
          <p:nvPr/>
        </p:nvSpPr>
        <p:spPr>
          <a:xfrm>
            <a:off x="819150" y="9081791"/>
            <a:ext cx="14141334" cy="178900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TextBox 49">
            <a:extLst>
              <a:ext uri="{FF2B5EF4-FFF2-40B4-BE49-F238E27FC236}">
                <a16:creationId xmlns:a16="http://schemas.microsoft.com/office/drawing/2014/main" id="{1BD6B8AE-3A1D-435E-B797-838C3B585BCF}"/>
              </a:ext>
            </a:extLst>
          </p:cNvPr>
          <p:cNvSpPr txBox="1"/>
          <p:nvPr/>
        </p:nvSpPr>
        <p:spPr>
          <a:xfrm>
            <a:off x="819148" y="9081790"/>
            <a:ext cx="14126411" cy="769441"/>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hangingPunct="0">
              <a:spcAft>
                <a:spcPts val="600"/>
              </a:spcAft>
            </a:pPr>
            <a:r>
              <a:rPr lang="en-US" altLang="zh-TW" sz="4400" b="1" dirty="0" err="1"/>
              <a:t>Algoritma</a:t>
            </a:r>
            <a:r>
              <a:rPr lang="en-US" altLang="zh-TW" sz="4400" b="1" dirty="0"/>
              <a:t> </a:t>
            </a:r>
            <a:r>
              <a:rPr lang="en-US" altLang="zh-TW" sz="4400" b="1" dirty="0" err="1"/>
              <a:t>untuk</a:t>
            </a:r>
            <a:r>
              <a:rPr lang="en-US" altLang="zh-TW" sz="4400" b="1" dirty="0"/>
              <a:t> </a:t>
            </a:r>
            <a:r>
              <a:rPr lang="en-US" altLang="zh-TW" sz="4400" b="1" dirty="0" err="1"/>
              <a:t>Pengenalan</a:t>
            </a:r>
            <a:r>
              <a:rPr lang="en-US" altLang="zh-TW" sz="4400" b="1" dirty="0"/>
              <a:t> </a:t>
            </a:r>
            <a:r>
              <a:rPr lang="en-US" altLang="zh-TW" sz="4400" b="1" dirty="0" err="1"/>
              <a:t>Penyakit</a:t>
            </a:r>
            <a:r>
              <a:rPr lang="en-US" altLang="zh-TW" sz="4400" b="1" dirty="0"/>
              <a:t> di </a:t>
            </a:r>
            <a:r>
              <a:rPr lang="en-US" altLang="zh-TW" sz="4400" b="1" dirty="0" err="1"/>
              <a:t>Otak</a:t>
            </a:r>
            <a:r>
              <a:rPr lang="en-US" altLang="zh-TW" sz="4400" b="1" dirty="0"/>
              <a:t> </a:t>
            </a:r>
          </a:p>
        </p:txBody>
      </p:sp>
      <p:sp>
        <p:nvSpPr>
          <p:cNvPr id="51" name="Rectangle 50">
            <a:extLst>
              <a:ext uri="{FF2B5EF4-FFF2-40B4-BE49-F238E27FC236}">
                <a16:creationId xmlns:a16="http://schemas.microsoft.com/office/drawing/2014/main" id="{7C69773B-821C-46FB-A0DB-533AF70040BB}"/>
              </a:ext>
            </a:extLst>
          </p:cNvPr>
          <p:cNvSpPr/>
          <p:nvPr/>
        </p:nvSpPr>
        <p:spPr>
          <a:xfrm>
            <a:off x="15520928" y="9077486"/>
            <a:ext cx="13871568" cy="9081931"/>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Rectangle 51">
            <a:extLst>
              <a:ext uri="{FF2B5EF4-FFF2-40B4-BE49-F238E27FC236}">
                <a16:creationId xmlns:a16="http://schemas.microsoft.com/office/drawing/2014/main" id="{B1AD394D-1697-4909-87BF-2DD18EF4A9BE}"/>
              </a:ext>
            </a:extLst>
          </p:cNvPr>
          <p:cNvSpPr/>
          <p:nvPr/>
        </p:nvSpPr>
        <p:spPr>
          <a:xfrm>
            <a:off x="15516105" y="19013063"/>
            <a:ext cx="13871568" cy="7958755"/>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Rectangle 52">
            <a:extLst>
              <a:ext uri="{FF2B5EF4-FFF2-40B4-BE49-F238E27FC236}">
                <a16:creationId xmlns:a16="http://schemas.microsoft.com/office/drawing/2014/main" id="{676CECE4-25DA-4494-8992-5B5CBF187472}"/>
              </a:ext>
            </a:extLst>
          </p:cNvPr>
          <p:cNvSpPr/>
          <p:nvPr/>
        </p:nvSpPr>
        <p:spPr>
          <a:xfrm>
            <a:off x="15516105" y="27649813"/>
            <a:ext cx="13871568" cy="145723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Rectangle 53">
            <a:extLst>
              <a:ext uri="{FF2B5EF4-FFF2-40B4-BE49-F238E27FC236}">
                <a16:creationId xmlns:a16="http://schemas.microsoft.com/office/drawing/2014/main" id="{26E12B7D-D4BA-4A35-B21A-37866553A182}"/>
              </a:ext>
            </a:extLst>
          </p:cNvPr>
          <p:cNvSpPr/>
          <p:nvPr/>
        </p:nvSpPr>
        <p:spPr>
          <a:xfrm>
            <a:off x="804226" y="27683245"/>
            <a:ext cx="14207420" cy="145723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矩形 39">
            <a:extLst>
              <a:ext uri="{FF2B5EF4-FFF2-40B4-BE49-F238E27FC236}">
                <a16:creationId xmlns:a16="http://schemas.microsoft.com/office/drawing/2014/main" id="{422A700A-6D72-4472-9E7C-D96A97051E02}"/>
              </a:ext>
            </a:extLst>
          </p:cNvPr>
          <p:cNvSpPr/>
          <p:nvPr/>
        </p:nvSpPr>
        <p:spPr>
          <a:xfrm>
            <a:off x="804226" y="27649813"/>
            <a:ext cx="14207420" cy="769441"/>
          </a:xfrm>
          <a:prstGeom prst="rect">
            <a:avLst/>
          </a:prstGeom>
          <a:solidFill>
            <a:srgbClr val="4472C4"/>
          </a:solidFill>
        </p:spPr>
        <p:txBody>
          <a:bodyPr wrap="square">
            <a:spAutoFit/>
          </a:bodyPr>
          <a:lstStyle/>
          <a:p>
            <a:pPr algn="ctr"/>
            <a:r>
              <a:rPr lang="en-US" altLang="zh-TW" sz="4400" b="1" dirty="0" err="1">
                <a:solidFill>
                  <a:schemeClr val="bg1"/>
                </a:solidFill>
              </a:rPr>
              <a:t>Studi</a:t>
            </a:r>
            <a:r>
              <a:rPr lang="en-US" altLang="zh-TW" sz="4400" b="1" dirty="0">
                <a:solidFill>
                  <a:schemeClr val="bg1"/>
                </a:solidFill>
              </a:rPr>
              <a:t> </a:t>
            </a:r>
            <a:r>
              <a:rPr lang="en-US" altLang="zh-TW" sz="4400" b="1" dirty="0" err="1">
                <a:solidFill>
                  <a:schemeClr val="bg1"/>
                </a:solidFill>
              </a:rPr>
              <a:t>Biomekanik</a:t>
            </a:r>
            <a:r>
              <a:rPr lang="en-US" altLang="zh-TW" sz="4400" b="1" dirty="0">
                <a:solidFill>
                  <a:schemeClr val="bg1"/>
                </a:solidFill>
              </a:rPr>
              <a:t> </a:t>
            </a:r>
            <a:r>
              <a:rPr lang="en-US" altLang="zh-TW" sz="4400" b="1" dirty="0" err="1">
                <a:solidFill>
                  <a:schemeClr val="bg1"/>
                </a:solidFill>
              </a:rPr>
              <a:t>Otak</a:t>
            </a:r>
            <a:endParaRPr lang="zh-TW" altLang="en-US" sz="4400" b="1" dirty="0">
              <a:solidFill>
                <a:schemeClr val="bg1"/>
              </a:solidFill>
            </a:endParaRPr>
          </a:p>
        </p:txBody>
      </p:sp>
    </p:spTree>
    <p:extLst>
      <p:ext uri="{BB962C8B-B14F-4D97-AF65-F5344CB8AC3E}">
        <p14:creationId xmlns:p14="http://schemas.microsoft.com/office/powerpoint/2010/main" val="1535901307"/>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912</TotalTime>
  <Words>728</Words>
  <Application>Microsoft Office PowerPoint</Application>
  <PresentationFormat>Custom</PresentationFormat>
  <Paragraphs>52</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DengXian</vt:lpstr>
      <vt:lpstr>Helvetica Neue</vt:lpstr>
      <vt:lpstr>Arial</vt:lpstr>
      <vt:lpstr>Calibri</vt:lpstr>
      <vt:lpstr>Calibri Light</vt:lpstr>
      <vt:lpstr>Office 佈景主題</vt:lpstr>
      <vt:lpstr> 生醫力學團隊  PhysioMech Group</vt:lpstr>
      <vt:lpstr> 生醫力學團隊  PhysioMech Group</vt:lpstr>
      <vt:lpstr> 生醫力學團隊  PhysioMech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PhysioMech Group 生醫力學團隊</dc:title>
  <dc:creator>林宇晨 (107323059)</dc:creator>
  <cp:lastModifiedBy>Peter Andreas Timotius</cp:lastModifiedBy>
  <cp:revision>74</cp:revision>
  <dcterms:created xsi:type="dcterms:W3CDTF">2021-02-23T07:33:08Z</dcterms:created>
  <dcterms:modified xsi:type="dcterms:W3CDTF">2021-04-02T10:04:27Z</dcterms:modified>
</cp:coreProperties>
</file>